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826" r:id="rId5"/>
    <p:sldId id="828" r:id="rId6"/>
    <p:sldId id="825" r:id="rId7"/>
    <p:sldId id="830" r:id="rId8"/>
    <p:sldId id="820" r:id="rId9"/>
    <p:sldId id="819" r:id="rId10"/>
    <p:sldId id="788" r:id="rId11"/>
    <p:sldId id="782" r:id="rId12"/>
    <p:sldId id="847" r:id="rId13"/>
    <p:sldId id="798" r:id="rId14"/>
    <p:sldId id="844" r:id="rId15"/>
    <p:sldId id="784" r:id="rId16"/>
    <p:sldId id="802" r:id="rId17"/>
    <p:sldId id="838" r:id="rId18"/>
    <p:sldId id="735" r:id="rId19"/>
    <p:sldId id="729" r:id="rId20"/>
    <p:sldId id="816" r:id="rId21"/>
    <p:sldId id="746" r:id="rId22"/>
    <p:sldId id="848" r:id="rId23"/>
    <p:sldId id="845" r:id="rId24"/>
    <p:sldId id="809" r:id="rId25"/>
    <p:sldId id="811" r:id="rId26"/>
    <p:sldId id="842" r:id="rId27"/>
    <p:sldId id="846" r:id="rId28"/>
    <p:sldId id="749" r:id="rId29"/>
    <p:sldId id="754" r:id="rId30"/>
    <p:sldId id="840" r:id="rId31"/>
    <p:sldId id="794" r:id="rId32"/>
    <p:sldId id="795" r:id="rId33"/>
    <p:sldId id="756" r:id="rId34"/>
    <p:sldId id="843" r:id="rId35"/>
    <p:sldId id="835" r:id="rId36"/>
    <p:sldId id="641" r:id="rId37"/>
    <p:sldId id="839" r:id="rId38"/>
  </p:sldIdLst>
  <p:sldSz cx="12188825"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4"/>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29" autoAdjust="0"/>
    <p:restoredTop sz="92115" autoAdjust="0"/>
  </p:normalViewPr>
  <p:slideViewPr>
    <p:cSldViewPr>
      <p:cViewPr>
        <p:scale>
          <a:sx n="66" d="100"/>
          <a:sy n="66" d="100"/>
        </p:scale>
        <p:origin x="-654" y="-12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0" d="100"/>
          <a:sy n="90" d="100"/>
        </p:scale>
        <p:origin x="377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721B2A7-51F5-4FDC-BE06-F3E90A4489F7}" type="datetime1">
              <a:rPr lang="hu-HU" smtClean="0"/>
              <a:pPr algn="r" rtl="0"/>
              <a:t>2024. 11. 05.</a:t>
            </a:fld>
            <a:endParaRPr lang="hu-HU" dirty="0"/>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u-HU" dirty="0"/>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hu-HU" smtClean="0"/>
              <a:pPr algn="r" rtl="0"/>
              <a:t>‹#›</a:t>
            </a:fld>
            <a:endParaRPr lang="hu-HU" dirty="0"/>
          </a:p>
        </p:txBody>
      </p:sp>
    </p:spTree>
    <p:extLst>
      <p:ext uri="{BB962C8B-B14F-4D97-AF65-F5344CB8AC3E}">
        <p14:creationId xmlns=""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hu-HU" noProof="0"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9559B9A2-8326-4635-880C-5B72FBBC6867}" type="datetime1">
              <a:rPr lang="hu-HU" smtClean="0"/>
              <a:pPr/>
              <a:t>2024. 11. 05.</a:t>
            </a:fld>
            <a:endParaRPr lang="hu-HU" dirty="0"/>
          </a:p>
        </p:txBody>
      </p:sp>
      <p:sp>
        <p:nvSpPr>
          <p:cNvPr id="4" name="Diakép hely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hu-HU" noProof="0"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hu-HU" smtClean="0"/>
              <a:pPr/>
              <a:t>‹#›</a:t>
            </a:fld>
            <a:endParaRPr lang="hu-HU" dirty="0"/>
          </a:p>
        </p:txBody>
      </p:sp>
    </p:spTree>
    <p:extLst>
      <p:ext uri="{BB962C8B-B14F-4D97-AF65-F5344CB8AC3E}">
        <p14:creationId xmlns=""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2E61351F-DBB1-4664-ADA9-83BC7CB8848D}" type="slidenum">
              <a:rPr lang="hu-HU" smtClean="0"/>
              <a:pPr/>
              <a:t>2</a:t>
            </a:fld>
            <a:endParaRPr lang="hu-H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2E61351F-DBB1-4664-ADA9-83BC7CB8848D}" type="slidenum">
              <a:rPr lang="hu-HU" smtClean="0"/>
              <a:pPr/>
              <a:t>18</a:t>
            </a:fld>
            <a:endParaRPr lang="hu-H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2E61351F-DBB1-4664-ADA9-83BC7CB8848D}" type="slidenum">
              <a:rPr lang="hu-HU" smtClean="0"/>
              <a:pPr/>
              <a:t>34</a:t>
            </a:fld>
            <a:endParaRPr lang="hu-H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293814" y="990600"/>
            <a:ext cx="8458200" cy="3200400"/>
          </a:xfrm>
        </p:spPr>
        <p:txBody>
          <a:bodyPr rtlCol="0">
            <a:normAutofit/>
          </a:bodyPr>
          <a:lstStyle>
            <a:lvl1pPr algn="l" rtl="0">
              <a:defRPr sz="6000"/>
            </a:lvl1pPr>
          </a:lstStyle>
          <a:p>
            <a:pPr rtl="0"/>
            <a:r>
              <a:rPr lang="hu-HU" noProof="0" smtClean="0"/>
              <a:t>Mintacím szerkesztése</a:t>
            </a:r>
            <a:endParaRPr lang="hu-HU" noProof="0" dirty="0"/>
          </a:p>
        </p:txBody>
      </p:sp>
      <p:sp>
        <p:nvSpPr>
          <p:cNvPr id="3" name="Alcím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hu-HU" noProof="0" smtClean="0"/>
              <a:t>Alcím mintájának szerkesztése</a:t>
            </a:r>
            <a:endParaRPr lang="hu-HU" noProof="0" dirty="0"/>
          </a:p>
        </p:txBody>
      </p:sp>
      <p:sp>
        <p:nvSpPr>
          <p:cNvPr id="4" name="Dátum helye 3"/>
          <p:cNvSpPr>
            <a:spLocks noGrp="1"/>
          </p:cNvSpPr>
          <p:nvPr>
            <p:ph type="dt" sz="half" idx="10"/>
          </p:nvPr>
        </p:nvSpPr>
        <p:spPr/>
        <p:txBody>
          <a:bodyPr rtlCol="0"/>
          <a:lstStyle>
            <a:lvl1pPr algn="l" rtl="0">
              <a:defRPr sz="1100"/>
            </a:lvl1pPr>
          </a:lstStyle>
          <a:p>
            <a:fld id="{6991E90C-577B-43A2-96B9-5F9C4D0D5D74}" type="datetime1">
              <a:rPr lang="hu-HU" noProof="0" smtClean="0"/>
              <a:pPr/>
              <a:t>2024. 11. 05.</a:t>
            </a:fld>
            <a:endParaRPr lang="hu-HU" noProof="0" dirty="0"/>
          </a:p>
        </p:txBody>
      </p:sp>
      <p:sp>
        <p:nvSpPr>
          <p:cNvPr id="5" name="Élőláb helye 4"/>
          <p:cNvSpPr>
            <a:spLocks noGrp="1"/>
          </p:cNvSpPr>
          <p:nvPr>
            <p:ph type="ftr" sz="quarter" idx="11"/>
          </p:nvPr>
        </p:nvSpPr>
        <p:spPr/>
        <p:txBody>
          <a:bodyPr rtlCol="0"/>
          <a:lstStyle>
            <a:lvl1pPr algn="ctr" rtl="0">
              <a:defRPr sz="1100"/>
            </a:lvl1pPr>
          </a:lstStyle>
          <a:p>
            <a:endParaRPr lang="hu-HU" noProof="0" dirty="0"/>
          </a:p>
        </p:txBody>
      </p:sp>
      <p:sp>
        <p:nvSpPr>
          <p:cNvPr id="6" name="Dia számának helye 5"/>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2413538117"/>
      </p:ext>
    </p:extLst>
  </p:cSld>
  <p:clrMapOvr>
    <a:masterClrMapping/>
  </p:clrMapOvr>
  <p:transition spd="med" advClick="0" advTm="35000">
    <p:fade/>
  </p:transition>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smtClean="0"/>
              <a:t>Mintacím szerkesztése</a:t>
            </a:r>
            <a:endParaRPr dirty="0"/>
          </a:p>
        </p:txBody>
      </p:sp>
      <p:sp>
        <p:nvSpPr>
          <p:cNvPr id="3" name="Függőleges szöveg helye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dirty="0"/>
          </a:p>
        </p:txBody>
      </p:sp>
      <p:sp>
        <p:nvSpPr>
          <p:cNvPr id="4" name="Dátum helye 3"/>
          <p:cNvSpPr>
            <a:spLocks noGrp="1"/>
          </p:cNvSpPr>
          <p:nvPr>
            <p:ph type="dt" sz="half" idx="10"/>
          </p:nvPr>
        </p:nvSpPr>
        <p:spPr/>
        <p:txBody>
          <a:bodyPr rtlCol="0"/>
          <a:lstStyle>
            <a:lvl1pPr algn="l" rtl="0">
              <a:defRPr sz="1100"/>
            </a:lvl1pPr>
          </a:lstStyle>
          <a:p>
            <a:fld id="{40E7FA44-65CF-4337-963C-7B9FE4472796}" type="datetime1">
              <a:rPr lang="hu-HU" smtClean="0"/>
              <a:pPr/>
              <a:t>2024. 11. 05.</a:t>
            </a:fld>
            <a:endParaRPr lang="en-US" dirty="0"/>
          </a:p>
        </p:txBody>
      </p:sp>
      <p:sp>
        <p:nvSpPr>
          <p:cNvPr id="5" name="Élőláb helye 4"/>
          <p:cNvSpPr>
            <a:spLocks noGrp="1"/>
          </p:cNvSpPr>
          <p:nvPr>
            <p:ph type="ftr" sz="quarter" idx="11"/>
          </p:nvPr>
        </p:nvSpPr>
        <p:spPr/>
        <p:txBody>
          <a:bodyPr rtlCol="0"/>
          <a:lstStyle>
            <a:lvl1pPr algn="ctr" rtl="0">
              <a:defRPr sz="1100"/>
            </a:lvl1pPr>
          </a:lstStyle>
          <a:p>
            <a:endParaRPr lang="hu-HU" dirty="0"/>
          </a:p>
        </p:txBody>
      </p:sp>
      <p:sp>
        <p:nvSpPr>
          <p:cNvPr id="6" name="Dia számának helye 5"/>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2857575708"/>
      </p:ext>
    </p:extLst>
  </p:cSld>
  <p:clrMapOvr>
    <a:masterClrMapping/>
  </p:clrMapOvr>
  <p:transition spd="med" advClick="0" advTm="3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752014" y="381000"/>
            <a:ext cx="1904998" cy="5791200"/>
          </a:xfrm>
        </p:spPr>
        <p:txBody>
          <a:bodyPr vert="eaVert" rtlCol="0"/>
          <a:lstStyle/>
          <a:p>
            <a:pPr rtl="0"/>
            <a:r>
              <a:rPr lang="hu-HU" smtClean="0"/>
              <a:t>Mintacím szerkesztése</a:t>
            </a:r>
            <a:endParaRPr dirty="0"/>
          </a:p>
        </p:txBody>
      </p:sp>
      <p:sp>
        <p:nvSpPr>
          <p:cNvPr id="3" name="Függőleges szöveg helye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dirty="0"/>
          </a:p>
        </p:txBody>
      </p:sp>
      <p:sp>
        <p:nvSpPr>
          <p:cNvPr id="4" name="Dátum helye 3"/>
          <p:cNvSpPr>
            <a:spLocks noGrp="1"/>
          </p:cNvSpPr>
          <p:nvPr>
            <p:ph type="dt" sz="half" idx="10"/>
          </p:nvPr>
        </p:nvSpPr>
        <p:spPr/>
        <p:txBody>
          <a:bodyPr rtlCol="0"/>
          <a:lstStyle>
            <a:lvl1pPr algn="l" rtl="0">
              <a:defRPr sz="1100"/>
            </a:lvl1pPr>
          </a:lstStyle>
          <a:p>
            <a:fld id="{F8490527-B68A-4BFF-A6DE-D5CBA02812C2}" type="datetime1">
              <a:rPr lang="hu-HU" smtClean="0"/>
              <a:pPr/>
              <a:t>2024. 11. 05.</a:t>
            </a:fld>
            <a:endParaRPr lang="en-US" dirty="0"/>
          </a:p>
        </p:txBody>
      </p:sp>
      <p:sp>
        <p:nvSpPr>
          <p:cNvPr id="5" name="Élőláb helye 4"/>
          <p:cNvSpPr>
            <a:spLocks noGrp="1"/>
          </p:cNvSpPr>
          <p:nvPr>
            <p:ph type="ftr" sz="quarter" idx="11"/>
          </p:nvPr>
        </p:nvSpPr>
        <p:spPr/>
        <p:txBody>
          <a:bodyPr rtlCol="0"/>
          <a:lstStyle>
            <a:lvl1pPr algn="ctr" rtl="0">
              <a:defRPr sz="1100"/>
            </a:lvl1pPr>
          </a:lstStyle>
          <a:p>
            <a:endParaRPr lang="hu-HU" dirty="0"/>
          </a:p>
        </p:txBody>
      </p:sp>
      <p:sp>
        <p:nvSpPr>
          <p:cNvPr id="6" name="Dia számának helye 5"/>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2132264878"/>
      </p:ext>
    </p:extLst>
  </p:cSld>
  <p:clrMapOvr>
    <a:masterClrMapping/>
  </p:clrMapOvr>
  <p:transition spd="med" advClick="0" advTm="3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Tartalom helye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Dátum helye 3"/>
          <p:cNvSpPr>
            <a:spLocks noGrp="1"/>
          </p:cNvSpPr>
          <p:nvPr>
            <p:ph type="dt" sz="half" idx="10"/>
          </p:nvPr>
        </p:nvSpPr>
        <p:spPr/>
        <p:txBody>
          <a:bodyPr rtlCol="0"/>
          <a:lstStyle>
            <a:lvl1pPr algn="l" rtl="0">
              <a:defRPr sz="1100"/>
            </a:lvl1pPr>
          </a:lstStyle>
          <a:p>
            <a:fld id="{5D95124D-E261-47F1-B401-86E03874A598}" type="datetime1">
              <a:rPr lang="hu-HU" noProof="0" smtClean="0"/>
              <a:pPr/>
              <a:t>2024. 11. 05.</a:t>
            </a:fld>
            <a:endParaRPr lang="hu-HU" noProof="0" dirty="0"/>
          </a:p>
        </p:txBody>
      </p:sp>
      <p:sp>
        <p:nvSpPr>
          <p:cNvPr id="5" name="Élőláb helye 4"/>
          <p:cNvSpPr>
            <a:spLocks noGrp="1"/>
          </p:cNvSpPr>
          <p:nvPr>
            <p:ph type="ftr" sz="quarter" idx="11"/>
          </p:nvPr>
        </p:nvSpPr>
        <p:spPr/>
        <p:txBody>
          <a:bodyPr rtlCol="0"/>
          <a:lstStyle>
            <a:lvl1pPr algn="ctr" rtl="0">
              <a:defRPr sz="1100"/>
            </a:lvl1pPr>
          </a:lstStyle>
          <a:p>
            <a:endParaRPr lang="hu-HU" noProof="0" dirty="0"/>
          </a:p>
        </p:txBody>
      </p:sp>
      <p:sp>
        <p:nvSpPr>
          <p:cNvPr id="6" name="Dia számának helye 5"/>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1594768883"/>
      </p:ext>
    </p:extLst>
  </p:cSld>
  <p:clrMapOvr>
    <a:masterClrMapping/>
  </p:clrMapOvr>
  <p:transition spd="med" advClick="0" advTm="3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hu-HU" noProof="0" smtClean="0"/>
              <a:t>Mintacím szerkesztése</a:t>
            </a:r>
            <a:endParaRPr lang="hu-HU" noProof="0" dirty="0"/>
          </a:p>
        </p:txBody>
      </p:sp>
      <p:sp>
        <p:nvSpPr>
          <p:cNvPr id="3" name="Szöveg helye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hu-HU" noProof="0" smtClean="0"/>
              <a:t>Mintaszöveg szerkesztése</a:t>
            </a:r>
          </a:p>
        </p:txBody>
      </p:sp>
      <p:sp>
        <p:nvSpPr>
          <p:cNvPr id="4" name="Dátum helye 3"/>
          <p:cNvSpPr>
            <a:spLocks noGrp="1"/>
          </p:cNvSpPr>
          <p:nvPr>
            <p:ph type="dt" sz="half" idx="10"/>
          </p:nvPr>
        </p:nvSpPr>
        <p:spPr/>
        <p:txBody>
          <a:bodyPr rtlCol="0"/>
          <a:lstStyle>
            <a:lvl1pPr algn="l" rtl="0">
              <a:defRPr sz="1100"/>
            </a:lvl1pPr>
          </a:lstStyle>
          <a:p>
            <a:fld id="{936C10C3-259D-4671-BF16-34C81C9AD045}" type="datetime1">
              <a:rPr lang="hu-HU" noProof="0" smtClean="0"/>
              <a:pPr/>
              <a:t>2024. 11. 05.</a:t>
            </a:fld>
            <a:endParaRPr lang="hu-HU" noProof="0" dirty="0"/>
          </a:p>
        </p:txBody>
      </p:sp>
      <p:sp>
        <p:nvSpPr>
          <p:cNvPr id="5" name="Élőláb helye 4"/>
          <p:cNvSpPr>
            <a:spLocks noGrp="1"/>
          </p:cNvSpPr>
          <p:nvPr>
            <p:ph type="ftr" sz="quarter" idx="11"/>
          </p:nvPr>
        </p:nvSpPr>
        <p:spPr/>
        <p:txBody>
          <a:bodyPr rtlCol="0"/>
          <a:lstStyle>
            <a:lvl1pPr algn="ctr" rtl="0">
              <a:defRPr sz="1100"/>
            </a:lvl1pPr>
          </a:lstStyle>
          <a:p>
            <a:endParaRPr lang="hu-HU" noProof="0" dirty="0"/>
          </a:p>
        </p:txBody>
      </p:sp>
      <p:sp>
        <p:nvSpPr>
          <p:cNvPr id="6" name="Dia számának helye 5"/>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3378620136"/>
      </p:ext>
    </p:extLst>
  </p:cSld>
  <p:clrMapOvr>
    <a:masterClrMapping/>
  </p:clrMapOvr>
  <p:transition spd="med" advClick="0" advTm="3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Tartalom helye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Tartalom helye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5" name="Dátum helye 4"/>
          <p:cNvSpPr>
            <a:spLocks noGrp="1"/>
          </p:cNvSpPr>
          <p:nvPr>
            <p:ph type="dt" sz="half" idx="10"/>
          </p:nvPr>
        </p:nvSpPr>
        <p:spPr/>
        <p:txBody>
          <a:bodyPr rtlCol="0"/>
          <a:lstStyle>
            <a:lvl1pPr algn="l" rtl="0">
              <a:defRPr sz="1100"/>
            </a:lvl1pPr>
          </a:lstStyle>
          <a:p>
            <a:fld id="{5CF0680B-0BA5-4794-855D-17DF05928D42}" type="datetime1">
              <a:rPr lang="hu-HU" noProof="0" smtClean="0"/>
              <a:pPr/>
              <a:t>2024. 11. 05.</a:t>
            </a:fld>
            <a:endParaRPr lang="hu-HU" noProof="0" dirty="0"/>
          </a:p>
        </p:txBody>
      </p:sp>
      <p:sp>
        <p:nvSpPr>
          <p:cNvPr id="6" name="Élőláb helye 5"/>
          <p:cNvSpPr>
            <a:spLocks noGrp="1"/>
          </p:cNvSpPr>
          <p:nvPr>
            <p:ph type="ftr" sz="quarter" idx="11"/>
          </p:nvPr>
        </p:nvSpPr>
        <p:spPr/>
        <p:txBody>
          <a:bodyPr rtlCol="0"/>
          <a:lstStyle>
            <a:lvl1pPr algn="ctr" rtl="0">
              <a:defRPr sz="1100"/>
            </a:lvl1pPr>
          </a:lstStyle>
          <a:p>
            <a:endParaRPr lang="hu-HU" noProof="0" dirty="0"/>
          </a:p>
        </p:txBody>
      </p:sp>
      <p:sp>
        <p:nvSpPr>
          <p:cNvPr id="7" name="Dia számának helye 6"/>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3107462120"/>
      </p:ext>
    </p:extLst>
  </p:cSld>
  <p:clrMapOvr>
    <a:masterClrMapping/>
  </p:clrMapOvr>
  <p:transition spd="med" advClick="0" advTm="3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algn="l" rtl="0">
              <a:defRPr/>
            </a:lvl1pPr>
          </a:lstStyle>
          <a:p>
            <a:pPr rtl="0"/>
            <a:r>
              <a:rPr lang="hu-HU" noProof="0" smtClean="0"/>
              <a:t>Mintacím szerkesztése</a:t>
            </a:r>
            <a:endParaRPr lang="hu-HU" noProof="0" dirty="0"/>
          </a:p>
        </p:txBody>
      </p:sp>
      <p:sp>
        <p:nvSpPr>
          <p:cNvPr id="3" name="Szöveg helye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noProof="0" smtClean="0"/>
              <a:t>Mintaszöveg szerkesztése</a:t>
            </a:r>
          </a:p>
        </p:txBody>
      </p:sp>
      <p:sp>
        <p:nvSpPr>
          <p:cNvPr id="4" name="Tartalom helye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5" name="Szöveg helye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noProof="0" smtClean="0"/>
              <a:t>Mintaszöveg szerkesztése</a:t>
            </a:r>
          </a:p>
        </p:txBody>
      </p:sp>
      <p:sp>
        <p:nvSpPr>
          <p:cNvPr id="6" name="Tartalom helye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7" name="Dátum helye 6"/>
          <p:cNvSpPr>
            <a:spLocks noGrp="1"/>
          </p:cNvSpPr>
          <p:nvPr>
            <p:ph type="dt" sz="half" idx="10"/>
          </p:nvPr>
        </p:nvSpPr>
        <p:spPr/>
        <p:txBody>
          <a:bodyPr rtlCol="0"/>
          <a:lstStyle>
            <a:lvl1pPr algn="l" rtl="0">
              <a:defRPr sz="1100"/>
            </a:lvl1pPr>
          </a:lstStyle>
          <a:p>
            <a:fld id="{02CF9FBE-3783-4498-A910-0B31E13B7479}" type="datetime1">
              <a:rPr lang="hu-HU" noProof="0" smtClean="0"/>
              <a:pPr/>
              <a:t>2024. 11. 05.</a:t>
            </a:fld>
            <a:endParaRPr lang="hu-HU" noProof="0" dirty="0"/>
          </a:p>
        </p:txBody>
      </p:sp>
      <p:sp>
        <p:nvSpPr>
          <p:cNvPr id="8" name="Élőláb helye 7"/>
          <p:cNvSpPr>
            <a:spLocks noGrp="1"/>
          </p:cNvSpPr>
          <p:nvPr>
            <p:ph type="ftr" sz="quarter" idx="11"/>
          </p:nvPr>
        </p:nvSpPr>
        <p:spPr/>
        <p:txBody>
          <a:bodyPr rtlCol="0"/>
          <a:lstStyle>
            <a:lvl1pPr algn="ctr" rtl="0">
              <a:defRPr sz="1100"/>
            </a:lvl1pPr>
          </a:lstStyle>
          <a:p>
            <a:endParaRPr lang="hu-HU" noProof="0" dirty="0"/>
          </a:p>
        </p:txBody>
      </p:sp>
      <p:sp>
        <p:nvSpPr>
          <p:cNvPr id="9" name="Dia számának helye 8"/>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1688552710"/>
      </p:ext>
    </p:extLst>
  </p:cSld>
  <p:clrMapOvr>
    <a:masterClrMapping/>
  </p:clrMapOvr>
  <p:transition spd="med" advClick="0" advTm="3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smtClean="0"/>
              <a:t>Mintacím szerkesztése</a:t>
            </a:r>
            <a:endParaRPr lang="hu-HU" noProof="0" dirty="0"/>
          </a:p>
        </p:txBody>
      </p:sp>
      <p:sp>
        <p:nvSpPr>
          <p:cNvPr id="3" name="Dátum helye 2"/>
          <p:cNvSpPr>
            <a:spLocks noGrp="1"/>
          </p:cNvSpPr>
          <p:nvPr>
            <p:ph type="dt" sz="half" idx="10"/>
          </p:nvPr>
        </p:nvSpPr>
        <p:spPr/>
        <p:txBody>
          <a:bodyPr rtlCol="0"/>
          <a:lstStyle>
            <a:lvl1pPr algn="l" rtl="0">
              <a:defRPr sz="1100"/>
            </a:lvl1pPr>
          </a:lstStyle>
          <a:p>
            <a:fld id="{59616E92-2361-47AD-97DB-FF3A3CF17B71}" type="datetime1">
              <a:rPr lang="hu-HU" noProof="0" smtClean="0"/>
              <a:pPr/>
              <a:t>2024. 11. 05.</a:t>
            </a:fld>
            <a:endParaRPr lang="hu-HU" noProof="0" dirty="0"/>
          </a:p>
        </p:txBody>
      </p:sp>
      <p:sp>
        <p:nvSpPr>
          <p:cNvPr id="4" name="Élőláb helye 3"/>
          <p:cNvSpPr>
            <a:spLocks noGrp="1"/>
          </p:cNvSpPr>
          <p:nvPr>
            <p:ph type="ftr" sz="quarter" idx="11"/>
          </p:nvPr>
        </p:nvSpPr>
        <p:spPr/>
        <p:txBody>
          <a:bodyPr rtlCol="0"/>
          <a:lstStyle>
            <a:lvl1pPr algn="ctr" rtl="0">
              <a:defRPr sz="1100"/>
            </a:lvl1pPr>
          </a:lstStyle>
          <a:p>
            <a:endParaRPr lang="hu-HU" noProof="0" dirty="0"/>
          </a:p>
        </p:txBody>
      </p:sp>
      <p:sp>
        <p:nvSpPr>
          <p:cNvPr id="5" name="Dia számának helye 4"/>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3261595790"/>
      </p:ext>
    </p:extLst>
  </p:cSld>
  <p:clrMapOvr>
    <a:masterClrMapping/>
  </p:clrMapOvr>
  <p:transition spd="med" advClick="0" advTm="3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lvl1pPr algn="l" rtl="0">
              <a:defRPr sz="1100"/>
            </a:lvl1pPr>
          </a:lstStyle>
          <a:p>
            <a:fld id="{20853975-2D52-4D0E-BABC-7B145127E156}" type="datetime1">
              <a:rPr lang="hu-HU" noProof="0" smtClean="0"/>
              <a:pPr/>
              <a:t>2024. 11. 05.</a:t>
            </a:fld>
            <a:endParaRPr lang="hu-HU" noProof="0" dirty="0"/>
          </a:p>
        </p:txBody>
      </p:sp>
      <p:sp>
        <p:nvSpPr>
          <p:cNvPr id="3" name="Élőláb helye 2"/>
          <p:cNvSpPr>
            <a:spLocks noGrp="1"/>
          </p:cNvSpPr>
          <p:nvPr>
            <p:ph type="ftr" sz="quarter" idx="11"/>
          </p:nvPr>
        </p:nvSpPr>
        <p:spPr/>
        <p:txBody>
          <a:bodyPr rtlCol="0"/>
          <a:lstStyle>
            <a:lvl1pPr algn="ctr" rtl="0">
              <a:defRPr sz="1100"/>
            </a:lvl1pPr>
          </a:lstStyle>
          <a:p>
            <a:endParaRPr lang="hu-HU" noProof="0" dirty="0"/>
          </a:p>
        </p:txBody>
      </p:sp>
      <p:sp>
        <p:nvSpPr>
          <p:cNvPr id="4" name="Dia számának helye 3"/>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743399456"/>
      </p:ext>
    </p:extLst>
  </p:cSld>
  <p:clrMapOvr>
    <a:masterClrMapping/>
  </p:clrMapOvr>
  <p:transition spd="med" advClick="0" advTm="3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hu-HU" noProof="0" smtClean="0"/>
              <a:t>Mintacím szerkesztése</a:t>
            </a:r>
            <a:endParaRPr lang="hu-HU" noProof="0" dirty="0"/>
          </a:p>
        </p:txBody>
      </p:sp>
      <p:sp>
        <p:nvSpPr>
          <p:cNvPr id="3" name="Tartalom helye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dirty="0"/>
          </a:p>
        </p:txBody>
      </p:sp>
      <p:sp>
        <p:nvSpPr>
          <p:cNvPr id="4" name="Szöveg helye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hu-HU" noProof="0" smtClean="0"/>
              <a:t>Mintaszöveg szerkesztése</a:t>
            </a:r>
          </a:p>
        </p:txBody>
      </p:sp>
      <p:sp>
        <p:nvSpPr>
          <p:cNvPr id="5" name="Dátum helye 4"/>
          <p:cNvSpPr>
            <a:spLocks noGrp="1"/>
          </p:cNvSpPr>
          <p:nvPr>
            <p:ph type="dt" sz="half" idx="10"/>
          </p:nvPr>
        </p:nvSpPr>
        <p:spPr/>
        <p:txBody>
          <a:bodyPr rtlCol="0"/>
          <a:lstStyle>
            <a:lvl1pPr algn="l" rtl="0">
              <a:defRPr sz="1100"/>
            </a:lvl1pPr>
          </a:lstStyle>
          <a:p>
            <a:fld id="{E9DCE854-1D69-434E-835E-0DD4CA759197}" type="datetime1">
              <a:rPr lang="hu-HU" noProof="0" smtClean="0"/>
              <a:pPr/>
              <a:t>2024. 11. 05.</a:t>
            </a:fld>
            <a:r>
              <a:rPr lang="hu-HU" noProof="0" dirty="0" smtClean="0"/>
              <a:t>.</a:t>
            </a:r>
            <a:endParaRPr lang="hu-HU" noProof="0" dirty="0"/>
          </a:p>
        </p:txBody>
      </p:sp>
      <p:sp>
        <p:nvSpPr>
          <p:cNvPr id="6" name="Élőláb helye 5"/>
          <p:cNvSpPr>
            <a:spLocks noGrp="1"/>
          </p:cNvSpPr>
          <p:nvPr>
            <p:ph type="ftr" sz="quarter" idx="11"/>
          </p:nvPr>
        </p:nvSpPr>
        <p:spPr/>
        <p:txBody>
          <a:bodyPr rtlCol="0"/>
          <a:lstStyle>
            <a:lvl1pPr algn="ctr" rtl="0">
              <a:defRPr sz="1100"/>
            </a:lvl1pPr>
          </a:lstStyle>
          <a:p>
            <a:endParaRPr lang="hu-HU" noProof="0" dirty="0"/>
          </a:p>
        </p:txBody>
      </p:sp>
      <p:sp>
        <p:nvSpPr>
          <p:cNvPr id="7" name="Dia számának helye 6"/>
          <p:cNvSpPr>
            <a:spLocks noGrp="1"/>
          </p:cNvSpPr>
          <p:nvPr>
            <p:ph type="sldNum" sz="quarter" idx="12"/>
          </p:nvPr>
        </p:nvSpPr>
        <p:spPr/>
        <p:txBody>
          <a:bodyPr rtlCol="0"/>
          <a:lstStyle>
            <a:lvl1pPr algn="r" rtl="0">
              <a:defRPr sz="1100"/>
            </a:lvl1pPr>
          </a:lstStyle>
          <a:p>
            <a:fld id="{81FEFA0A-2F20-4B60-98C6-5FFDA469AA1C}" type="slidenum">
              <a:rPr lang="hu-HU" noProof="0" smtClean="0"/>
              <a:pPr/>
              <a:t>‹#›</a:t>
            </a:fld>
            <a:endParaRPr lang="hu-HU" noProof="0" dirty="0"/>
          </a:p>
        </p:txBody>
      </p:sp>
    </p:spTree>
    <p:extLst>
      <p:ext uri="{BB962C8B-B14F-4D97-AF65-F5344CB8AC3E}">
        <p14:creationId xmlns="" xmlns:p14="http://schemas.microsoft.com/office/powerpoint/2010/main" val="828858569"/>
      </p:ext>
    </p:extLst>
  </p:cSld>
  <p:clrMapOvr>
    <a:masterClrMapping/>
  </p:clrMapOvr>
  <p:transition spd="med" advClick="0" advTm="3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hu-HU" smtClean="0"/>
              <a:t>Mintacím szerkesztése</a:t>
            </a:r>
            <a:endParaRPr dirty="0"/>
          </a:p>
        </p:txBody>
      </p:sp>
      <p:sp>
        <p:nvSpPr>
          <p:cNvPr id="3" name="Kép helyőrzője 2" descr="Üres helyőrző kép hozzáadásához. Kattintson a helyőrzőre, és jelölje ki a hozzáadni kívánt képet."/>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u-HU" smtClean="0"/>
              <a:t>Kép beszúrásához kattintson az ikonra</a:t>
            </a:r>
            <a:endParaRPr dirty="0"/>
          </a:p>
        </p:txBody>
      </p:sp>
      <p:sp>
        <p:nvSpPr>
          <p:cNvPr id="4" name="Szöveg helye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hu-HU" smtClean="0"/>
              <a:t>Mintaszöveg szerkesztése</a:t>
            </a:r>
          </a:p>
        </p:txBody>
      </p:sp>
    </p:spTree>
    <p:extLst>
      <p:ext uri="{BB962C8B-B14F-4D97-AF65-F5344CB8AC3E}">
        <p14:creationId xmlns="" xmlns:p14="http://schemas.microsoft.com/office/powerpoint/2010/main" val="3839490360"/>
      </p:ext>
    </p:extLst>
  </p:cSld>
  <p:clrMapOvr>
    <a:masterClrMapping/>
  </p:clrMapOvr>
  <p:transition spd="med" advClick="0" advTm="3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Téglalap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2" name="Cím helye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hu-HU" dirty="0" smtClean="0"/>
              <a:t>Mintacím szerkesztése</a:t>
            </a:r>
            <a:endParaRPr lang="hu-HU" dirty="0"/>
          </a:p>
        </p:txBody>
      </p:sp>
      <p:sp>
        <p:nvSpPr>
          <p:cNvPr id="3" name="Szöveg helye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hu-HU" dirty="0" smtClean="0"/>
              <a:t>Mintaszöveg szerkesztése</a:t>
            </a:r>
          </a:p>
          <a:p>
            <a:pPr lvl="1" rtl="0"/>
            <a:r>
              <a:rPr lang="hu-HU" dirty="0" smtClean="0"/>
              <a:t>Második szint</a:t>
            </a:r>
          </a:p>
          <a:p>
            <a:pPr lvl="2" rtl="0"/>
            <a:r>
              <a:rPr lang="hu-HU" dirty="0" smtClean="0"/>
              <a:t>Harmadik szint</a:t>
            </a:r>
          </a:p>
          <a:p>
            <a:pPr lvl="3" rtl="0"/>
            <a:r>
              <a:rPr lang="hu-HU" dirty="0" smtClean="0"/>
              <a:t>Negyedik szint</a:t>
            </a:r>
          </a:p>
          <a:p>
            <a:pPr lvl="4" rtl="0"/>
            <a:r>
              <a:rPr lang="hu-HU" dirty="0" smtClean="0"/>
              <a:t>Ötödik szint</a:t>
            </a:r>
            <a:endParaRPr lang="hu-HU" dirty="0"/>
          </a:p>
        </p:txBody>
      </p:sp>
      <p:sp>
        <p:nvSpPr>
          <p:cNvPr id="4" name="Dátum helye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A88B3F56-0D61-435C-936E-D6D5D3A0853F}" type="datetime1">
              <a:rPr lang="hu-HU" smtClean="0"/>
              <a:pPr/>
              <a:t>2024. 11. 05.</a:t>
            </a:fld>
            <a:endParaRPr lang="hu-HU" dirty="0"/>
          </a:p>
        </p:txBody>
      </p:sp>
      <p:sp>
        <p:nvSpPr>
          <p:cNvPr id="5" name="Élőláb helye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hu-HU" noProof="0" dirty="0"/>
          </a:p>
        </p:txBody>
      </p:sp>
      <p:sp>
        <p:nvSpPr>
          <p:cNvPr id="6" name="Dia számának helye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r>
              <a:rPr lang="hu-HU" dirty="0" smtClean="0"/>
              <a:t>                                  </a:t>
            </a:r>
            <a:fld id="{81FEFA0A-2F20-4B60-98C6-5FFDA469AA1C}" type="slidenum">
              <a:rPr lang="hu-HU" noProof="0" smtClean="0"/>
              <a:pPr algn="r"/>
              <a:t>‹#›</a:t>
            </a:fld>
            <a:endParaRPr lang="hu-HU" noProof="0" dirty="0"/>
          </a:p>
        </p:txBody>
      </p:sp>
    </p:spTree>
    <p:extLst>
      <p:ext uri="{BB962C8B-B14F-4D97-AF65-F5344CB8AC3E}">
        <p14:creationId xmlns=""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35000">
    <p:fad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bookline.hu/szerzo/borovszky-samu/38091?page=1" TargetMode="External"/><Relationship Id="rId2" Type="http://schemas.openxmlformats.org/officeDocument/2006/relationships/hyperlink" Target="https://bookline.hu/szerzo/csanki-dezso/45194?page=1"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felvidek.ma/2012/09/wekerle-terv-karpat-medence-utolerheti-nyugat-europat/"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Autofit/>
          </a:bodyPr>
          <a:lstStyle/>
          <a:p>
            <a:pPr algn="ctr"/>
            <a:r>
              <a:rPr lang="hu-HU" sz="2800" b="1" dirty="0" smtClean="0"/>
              <a:t>MAGYAR TERMÉSZETTUDOMÁNYI TÁRSULAT </a:t>
            </a:r>
            <a:r>
              <a:rPr lang="hu-HU" sz="2800" dirty="0" smtClean="0"/>
              <a:t/>
            </a:r>
            <a:br>
              <a:rPr lang="hu-HU" sz="2800" dirty="0" smtClean="0"/>
            </a:br>
            <a:r>
              <a:rPr lang="hu-HU" sz="2000" dirty="0" smtClean="0"/>
              <a:t>Tudománytörténeti Szakosztálya</a:t>
            </a:r>
            <a:br>
              <a:rPr lang="hu-HU" sz="2000" dirty="0" smtClean="0"/>
            </a:br>
            <a:r>
              <a:rPr lang="hu-HU" sz="2800" dirty="0" smtClean="0"/>
              <a:t/>
            </a:r>
            <a:br>
              <a:rPr lang="hu-HU" sz="2800" dirty="0" smtClean="0"/>
            </a:br>
            <a:r>
              <a:rPr lang="hu-HU" sz="2400" b="1" dirty="0" smtClean="0"/>
              <a:t>TÉR  ÉS  IDŐ  A  TUDOMÁNYÁGAKBAN</a:t>
            </a:r>
            <a:br>
              <a:rPr lang="hu-HU" sz="2400" b="1" dirty="0" smtClean="0"/>
            </a:br>
            <a:r>
              <a:rPr lang="hu-HU" sz="2800" dirty="0" smtClean="0"/>
              <a:t/>
            </a:r>
            <a:br>
              <a:rPr lang="hu-HU" sz="2800" dirty="0" smtClean="0"/>
            </a:br>
            <a:r>
              <a:rPr lang="hu-HU" sz="2000" dirty="0" smtClean="0"/>
              <a:t>ÉRTÉKMENTÉS és INNOVÁCIÓ  a TUDOMÁNYBAN</a:t>
            </a:r>
            <a:r>
              <a:rPr lang="hu-HU" sz="2800" dirty="0" smtClean="0"/>
              <a:t/>
            </a:r>
            <a:br>
              <a:rPr lang="hu-HU" sz="2800" dirty="0" smtClean="0"/>
            </a:br>
            <a:r>
              <a:rPr lang="hu-HU" sz="1800" dirty="0" smtClean="0"/>
              <a:t>2024. november  8.</a:t>
            </a:r>
            <a:r>
              <a:rPr lang="hu-HU" sz="2800" dirty="0" smtClean="0"/>
              <a:t/>
            </a:r>
            <a:br>
              <a:rPr lang="hu-HU" sz="2800" dirty="0" smtClean="0"/>
            </a:br>
            <a:r>
              <a:rPr lang="hu-HU" sz="2400" dirty="0" smtClean="0"/>
              <a:t>Környezeti és egészségügyi vizsgálatok </a:t>
            </a:r>
            <a:br>
              <a:rPr lang="hu-HU" sz="2400" dirty="0" smtClean="0"/>
            </a:br>
            <a:r>
              <a:rPr lang="hu-HU" sz="2400" dirty="0" smtClean="0"/>
              <a:t>a tér és idő relációjában </a:t>
            </a:r>
            <a:endParaRPr lang="hu-HU" sz="2400" dirty="0"/>
          </a:p>
        </p:txBody>
      </p:sp>
      <p:sp>
        <p:nvSpPr>
          <p:cNvPr id="3" name="Alcím 2"/>
          <p:cNvSpPr>
            <a:spLocks noGrp="1"/>
          </p:cNvSpPr>
          <p:nvPr>
            <p:ph type="subTitle" idx="1"/>
          </p:nvPr>
        </p:nvSpPr>
        <p:spPr/>
        <p:txBody>
          <a:bodyPr>
            <a:normAutofit fontScale="92500" lnSpcReduction="10000"/>
          </a:bodyPr>
          <a:lstStyle/>
          <a:p>
            <a:pPr algn="ctr"/>
            <a:r>
              <a:rPr lang="hu-HU" sz="3600" b="1" dirty="0" smtClean="0">
                <a:solidFill>
                  <a:srgbClr val="00B050"/>
                </a:solidFill>
              </a:rPr>
              <a:t>KÖRNYEZETI  CÉLÁLLAPOT</a:t>
            </a:r>
          </a:p>
          <a:p>
            <a:pPr algn="ctr"/>
            <a:r>
              <a:rPr lang="hu-HU" sz="3600" b="1" dirty="0" smtClean="0">
                <a:solidFill>
                  <a:srgbClr val="FF0000"/>
                </a:solidFill>
              </a:rPr>
              <a:t> </a:t>
            </a:r>
            <a:r>
              <a:rPr lang="hu-HU" sz="2600" b="1" dirty="0" smtClean="0">
                <a:solidFill>
                  <a:srgbClr val="FF0000"/>
                </a:solidFill>
              </a:rPr>
              <a:t>és </a:t>
            </a:r>
            <a:r>
              <a:rPr lang="hu-HU" sz="3600" b="1" dirty="0" smtClean="0"/>
              <a:t/>
            </a:r>
            <a:br>
              <a:rPr lang="hu-HU" sz="3600" b="1" dirty="0" smtClean="0"/>
            </a:br>
            <a:r>
              <a:rPr lang="hu-HU" sz="3600" b="1" dirty="0" smtClean="0">
                <a:solidFill>
                  <a:srgbClr val="C00000"/>
                </a:solidFill>
              </a:rPr>
              <a:t>TÁRSADALMI DÖNTÉS</a:t>
            </a:r>
          </a:p>
          <a:p>
            <a:pPr algn="ctr"/>
            <a:endParaRPr lang="hu-HU" sz="3200" dirty="0"/>
          </a:p>
        </p:txBody>
      </p:sp>
    </p:spTree>
  </p:cSld>
  <p:clrMapOvr>
    <a:masterClrMapping/>
  </p:clrMapOvr>
  <p:transition spd="med" advClick="0" advTm="4020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b="1" dirty="0" smtClean="0">
                <a:solidFill>
                  <a:srgbClr val="00B050"/>
                </a:solidFill>
              </a:rPr>
              <a:t>KÖRNYEZETI  CÉLÁLLAPOT</a:t>
            </a:r>
            <a:br>
              <a:rPr lang="hu-HU" b="1" dirty="0" smtClean="0">
                <a:solidFill>
                  <a:srgbClr val="00B050"/>
                </a:solidFill>
              </a:rPr>
            </a:br>
            <a:endParaRPr lang="hu-HU" b="1" dirty="0">
              <a:solidFill>
                <a:srgbClr val="00B050"/>
              </a:solidFill>
            </a:endParaRPr>
          </a:p>
        </p:txBody>
      </p:sp>
      <p:sp>
        <p:nvSpPr>
          <p:cNvPr id="3" name="Szöveg helye 2"/>
          <p:cNvSpPr>
            <a:spLocks noGrp="1"/>
          </p:cNvSpPr>
          <p:nvPr>
            <p:ph type="body" idx="1"/>
          </p:nvPr>
        </p:nvSpPr>
        <p:spPr/>
        <p:txBody>
          <a:bodyPr/>
          <a:lstStyle/>
          <a:p>
            <a:r>
              <a:rPr lang="hu-HU" sz="2000" b="1" dirty="0" smtClean="0">
                <a:solidFill>
                  <a:srgbClr val="FF0000"/>
                </a:solidFill>
              </a:rPr>
              <a:t>TERMÉSZETI</a:t>
            </a:r>
            <a:r>
              <a:rPr lang="hu-HU" b="1" dirty="0" smtClean="0">
                <a:solidFill>
                  <a:srgbClr val="FF0000"/>
                </a:solidFill>
              </a:rPr>
              <a:t>, </a:t>
            </a:r>
          </a:p>
          <a:p>
            <a:r>
              <a:rPr lang="hu-HU" sz="2000" b="1" dirty="0" smtClean="0">
                <a:solidFill>
                  <a:srgbClr val="FF0000"/>
                </a:solidFill>
              </a:rPr>
              <a:t>TÁRSADALMI,  GAZDASÁGI </a:t>
            </a:r>
            <a:r>
              <a:rPr lang="hu-HU" b="1" dirty="0" smtClean="0">
                <a:solidFill>
                  <a:srgbClr val="FF0000"/>
                </a:solidFill>
              </a:rPr>
              <a:t>FENNTARTHATÓSÁG?</a:t>
            </a:r>
            <a:endParaRPr lang="hu-HU" b="1" dirty="0">
              <a:solidFill>
                <a:srgbClr val="FF0000"/>
              </a:solidFill>
            </a:endParaRPr>
          </a:p>
        </p:txBody>
      </p:sp>
      <p:sp>
        <p:nvSpPr>
          <p:cNvPr id="5" name="Szöveg helye 4"/>
          <p:cNvSpPr>
            <a:spLocks noGrp="1"/>
          </p:cNvSpPr>
          <p:nvPr>
            <p:ph type="body" sz="quarter" idx="3"/>
          </p:nvPr>
        </p:nvSpPr>
        <p:spPr/>
        <p:txBody>
          <a:bodyPr/>
          <a:lstStyle/>
          <a:p>
            <a:endParaRPr lang="hu-HU" dirty="0" smtClean="0"/>
          </a:p>
          <a:p>
            <a:r>
              <a:rPr lang="hu-HU" sz="2000" b="1" dirty="0" smtClean="0">
                <a:solidFill>
                  <a:schemeClr val="accent6"/>
                </a:solidFill>
              </a:rPr>
              <a:t>TERMÉSZETI</a:t>
            </a:r>
            <a:r>
              <a:rPr lang="hu-HU" sz="2800" b="1" dirty="0" smtClean="0">
                <a:solidFill>
                  <a:schemeClr val="accent6"/>
                </a:solidFill>
              </a:rPr>
              <a:t>, </a:t>
            </a:r>
          </a:p>
          <a:p>
            <a:r>
              <a:rPr lang="hu-HU" sz="2000" b="1" dirty="0" smtClean="0">
                <a:solidFill>
                  <a:schemeClr val="accent6"/>
                </a:solidFill>
              </a:rPr>
              <a:t>TÁRSADALMI,  GAZDASÁGI </a:t>
            </a:r>
            <a:r>
              <a:rPr lang="hu-HU" sz="2800" b="1" dirty="0" smtClean="0">
                <a:solidFill>
                  <a:schemeClr val="accent6"/>
                </a:solidFill>
              </a:rPr>
              <a:t>FENNTARTHATÓSÁG!</a:t>
            </a:r>
          </a:p>
          <a:p>
            <a:endParaRPr lang="hu-HU" dirty="0"/>
          </a:p>
        </p:txBody>
      </p:sp>
      <p:pic>
        <p:nvPicPr>
          <p:cNvPr id="8" name="Tartalom helye 7" descr="Hasít a falusi CSOK: vidéket választják Budapest helyett a járvány miatt a  fiatalok?"/>
          <p:cNvPicPr>
            <a:picLocks noGrp="1"/>
          </p:cNvPicPr>
          <p:nvPr>
            <p:ph sz="quarter" idx="4"/>
          </p:nvPr>
        </p:nvPicPr>
        <p:blipFill>
          <a:blip r:embed="rId2" cstate="print"/>
          <a:srcRect/>
          <a:stretch>
            <a:fillRect/>
          </a:stretch>
        </p:blipFill>
        <p:spPr bwMode="auto">
          <a:xfrm>
            <a:off x="6382444" y="2708920"/>
            <a:ext cx="5112000" cy="3420000"/>
          </a:xfrm>
          <a:prstGeom prst="rect">
            <a:avLst/>
          </a:prstGeom>
          <a:noFill/>
          <a:ln w="9525">
            <a:noFill/>
            <a:miter lim="800000"/>
            <a:headEnd/>
            <a:tailEnd/>
          </a:ln>
        </p:spPr>
      </p:pic>
      <p:pic>
        <p:nvPicPr>
          <p:cNvPr id="11" name="Tartalom helye 10" descr="Zsúfolt strand a Lloret de Mar-ban Stockfotó 148539626 | Shutterstock"/>
          <p:cNvPicPr>
            <a:picLocks noGrp="1"/>
          </p:cNvPicPr>
          <p:nvPr>
            <p:ph sz="half" idx="2"/>
          </p:nvPr>
        </p:nvPicPr>
        <p:blipFill>
          <a:blip r:embed="rId3" cstate="print"/>
          <a:srcRect r="-763" b="6532"/>
          <a:stretch>
            <a:fillRect/>
          </a:stretch>
        </p:blipFill>
        <p:spPr bwMode="auto">
          <a:xfrm>
            <a:off x="1269876" y="2636912"/>
            <a:ext cx="4824536" cy="3600400"/>
          </a:xfrm>
          <a:prstGeom prst="rect">
            <a:avLst/>
          </a:prstGeom>
          <a:noFill/>
          <a:ln w="9525">
            <a:noFill/>
            <a:miter lim="800000"/>
            <a:headEnd/>
            <a:tailEnd/>
          </a:ln>
        </p:spPr>
      </p:pic>
    </p:spTree>
  </p:cSld>
  <p:clrMapOvr>
    <a:masterClrMapping/>
  </p:clrMapOvr>
  <p:transition spd="med" advClick="0" advTm="36109">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00B050"/>
                </a:solidFill>
              </a:rPr>
              <a:t>KÖRNYEZETI  CÉLÁLLAPOT</a:t>
            </a:r>
            <a:br>
              <a:rPr lang="hu-HU" b="1" dirty="0" smtClean="0">
                <a:solidFill>
                  <a:srgbClr val="00B050"/>
                </a:solidFill>
              </a:rPr>
            </a:br>
            <a:endParaRPr lang="hu-HU" dirty="0"/>
          </a:p>
        </p:txBody>
      </p:sp>
      <p:sp>
        <p:nvSpPr>
          <p:cNvPr id="3" name="Szöveg helye 2"/>
          <p:cNvSpPr>
            <a:spLocks noGrp="1"/>
          </p:cNvSpPr>
          <p:nvPr>
            <p:ph type="body" idx="1"/>
          </p:nvPr>
        </p:nvSpPr>
        <p:spPr/>
        <p:txBody>
          <a:bodyPr/>
          <a:lstStyle/>
          <a:p>
            <a:pPr algn="ctr"/>
            <a:r>
              <a:rPr lang="hu-HU" b="1" dirty="0" smtClean="0"/>
              <a:t>AZ  ERŐFORRÁS TÉRBEN  ÉS  IDŐBEN  VÁLTOZÓ !</a:t>
            </a:r>
          </a:p>
          <a:p>
            <a:endParaRPr lang="hu-HU" dirty="0"/>
          </a:p>
        </p:txBody>
      </p:sp>
      <p:sp>
        <p:nvSpPr>
          <p:cNvPr id="5" name="Szöveg helye 4"/>
          <p:cNvSpPr>
            <a:spLocks noGrp="1"/>
          </p:cNvSpPr>
          <p:nvPr>
            <p:ph type="body" sz="quarter" idx="3"/>
          </p:nvPr>
        </p:nvSpPr>
        <p:spPr/>
        <p:txBody>
          <a:bodyPr/>
          <a:lstStyle/>
          <a:p>
            <a:pPr algn="ctr"/>
            <a:r>
              <a:rPr lang="hu-HU" b="1" dirty="0" smtClean="0"/>
              <a:t>AZ  ERŐFORRÁS MEGÚJULÓ VAGY KIMERÜLŐ</a:t>
            </a:r>
          </a:p>
          <a:p>
            <a:endParaRPr lang="hu-HU" dirty="0"/>
          </a:p>
        </p:txBody>
      </p:sp>
      <p:sp>
        <p:nvSpPr>
          <p:cNvPr id="6" name="Tartalom helye 5"/>
          <p:cNvSpPr>
            <a:spLocks noGrp="1"/>
          </p:cNvSpPr>
          <p:nvPr>
            <p:ph sz="quarter" idx="4"/>
          </p:nvPr>
        </p:nvSpPr>
        <p:spPr/>
        <p:txBody>
          <a:bodyPr/>
          <a:lstStyle/>
          <a:p>
            <a:pPr>
              <a:buFont typeface="Wingdings" pitchFamily="2" charset="2"/>
              <a:buChar char="Ø"/>
            </a:pPr>
            <a:r>
              <a:rPr lang="hu-HU" sz="2800" b="1" dirty="0" smtClean="0"/>
              <a:t>TERMÉSZETI  ERŐFORRÁSOK</a:t>
            </a:r>
          </a:p>
          <a:p>
            <a:pPr>
              <a:buFont typeface="Wingdings" pitchFamily="2" charset="2"/>
              <a:buChar char="Ø"/>
            </a:pPr>
            <a:r>
              <a:rPr lang="hu-HU" sz="2800" b="1" dirty="0" smtClean="0"/>
              <a:t> EMBERI  ERŐFORRÁSOK</a:t>
            </a:r>
          </a:p>
          <a:p>
            <a:pPr>
              <a:buFont typeface="Wingdings" pitchFamily="2" charset="2"/>
              <a:buChar char="Ø"/>
            </a:pPr>
            <a:r>
              <a:rPr lang="hu-HU" sz="2800" b="1" dirty="0" smtClean="0"/>
              <a:t> TÁRSADALMI IGÉNYEK</a:t>
            </a:r>
          </a:p>
          <a:p>
            <a:pPr>
              <a:buFont typeface="Wingdings" pitchFamily="2" charset="2"/>
              <a:buChar char="Ø"/>
            </a:pPr>
            <a:r>
              <a:rPr lang="hu-HU" sz="2800" b="1" dirty="0" smtClean="0"/>
              <a:t> GAZDASÁGI LEHETŐSÉGEK</a:t>
            </a:r>
          </a:p>
          <a:p>
            <a:endParaRPr lang="hu-HU" dirty="0"/>
          </a:p>
        </p:txBody>
      </p:sp>
      <p:pic>
        <p:nvPicPr>
          <p:cNvPr id="7" name="Tartalom helye 6" descr="Termeszeti eroforrasok | PPT"/>
          <p:cNvPicPr>
            <a:picLocks noGrp="1"/>
          </p:cNvPicPr>
          <p:nvPr>
            <p:ph sz="half" idx="2"/>
          </p:nvPr>
        </p:nvPicPr>
        <p:blipFill>
          <a:blip r:embed="rId2" cstate="print"/>
          <a:srcRect/>
          <a:stretch>
            <a:fillRect/>
          </a:stretch>
        </p:blipFill>
        <p:spPr bwMode="auto">
          <a:xfrm>
            <a:off x="981844" y="2420888"/>
            <a:ext cx="4932000" cy="3672000"/>
          </a:xfrm>
          <a:prstGeom prst="rect">
            <a:avLst/>
          </a:prstGeom>
          <a:noFill/>
          <a:ln w="9525">
            <a:noFill/>
            <a:miter lim="800000"/>
            <a:headEnd/>
            <a:tailEnd/>
          </a:ln>
        </p:spPr>
      </p:pic>
    </p:spTree>
  </p:cSld>
  <p:clrMapOvr>
    <a:masterClrMapping/>
  </p:clrMapOvr>
  <p:transition spd="med" advClick="0" advTm="30313">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1800" dirty="0" smtClean="0"/>
              <a:t>„</a:t>
            </a:r>
            <a:r>
              <a:rPr lang="hu-HU" sz="2400" i="1" dirty="0" smtClean="0"/>
              <a:t>A fenntartható fejlődés a természeti erőforrásokkal való tartós, értékvédő gazdálkodás, amely biztosítja az emberek boldogulását anélkül, hogy a gazdasági fejlődés lerombolná a sokféleséget, a komplexitást és az ökoszisztéma-szolgáltatásokat. Az emberek tisztelik a természetet, természeti értékeinket, a helyi közösségek felismerik a rendelkezésükre álló természeti erőforrásokból adódó lehetőségeiket, energiafelhasználásukat, termelésüket és fogyasztásukat erre alapozzák.”</a:t>
            </a:r>
            <a:r>
              <a:rPr lang="hu-HU" sz="2400" dirty="0" smtClean="0"/>
              <a:t> </a:t>
            </a:r>
            <a:r>
              <a:rPr lang="hu-HU" sz="2000" b="1" dirty="0" smtClean="0"/>
              <a:t>Nemzeti Fenntartható Fejlődési Keretstratégia, 18/2013. (III.28.) OGY határozat</a:t>
            </a:r>
            <a:endParaRPr lang="hu-HU" sz="2000" b="1" i="1" dirty="0"/>
          </a:p>
        </p:txBody>
      </p:sp>
      <p:sp>
        <p:nvSpPr>
          <p:cNvPr id="3" name="Szöveg helye 2"/>
          <p:cNvSpPr>
            <a:spLocks noGrp="1"/>
          </p:cNvSpPr>
          <p:nvPr>
            <p:ph type="body" idx="1"/>
          </p:nvPr>
        </p:nvSpPr>
        <p:spPr/>
        <p:txBody>
          <a:bodyPr>
            <a:normAutofit fontScale="92500" lnSpcReduction="20000"/>
          </a:bodyPr>
          <a:lstStyle/>
          <a:p>
            <a:pPr algn="ctr"/>
            <a:r>
              <a:rPr lang="hu-HU" sz="2800" b="1" dirty="0" smtClean="0">
                <a:solidFill>
                  <a:srgbClr val="C00000"/>
                </a:solidFill>
              </a:rPr>
              <a:t>FENNTARTHATÓSÁG</a:t>
            </a:r>
            <a:r>
              <a:rPr lang="hu-HU" dirty="0" smtClean="0"/>
              <a:t> </a:t>
            </a:r>
          </a:p>
          <a:p>
            <a:pPr algn="ctr"/>
            <a:r>
              <a:rPr lang="hu-HU" sz="3900" b="1" dirty="0" smtClean="0">
                <a:solidFill>
                  <a:srgbClr val="FF0000"/>
                </a:solidFill>
              </a:rPr>
              <a:t>és </a:t>
            </a:r>
          </a:p>
          <a:p>
            <a:pPr algn="ctr"/>
            <a:r>
              <a:rPr lang="hu-HU" sz="3600" b="1" dirty="0" smtClean="0">
                <a:solidFill>
                  <a:srgbClr val="00B050"/>
                </a:solidFill>
              </a:rPr>
              <a:t>KÖRNYEZETI CÉLÁLLAPOT</a:t>
            </a:r>
            <a:endParaRPr lang="hu-HU" sz="3600" b="1" dirty="0">
              <a:solidFill>
                <a:srgbClr val="00B050"/>
              </a:solidFill>
            </a:endParaRPr>
          </a:p>
        </p:txBody>
      </p:sp>
    </p:spTree>
  </p:cSld>
  <p:clrMapOvr>
    <a:masterClrMapping/>
  </p:clrMapOvr>
  <p:transition spd="med" advClick="0" advTm="3515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t>MI  LEGYEN  A  </a:t>
            </a:r>
            <a:r>
              <a:rPr lang="hu-HU" b="1" dirty="0" smtClean="0">
                <a:solidFill>
                  <a:srgbClr val="C00000"/>
                </a:solidFill>
              </a:rPr>
              <a:t/>
            </a:r>
            <a:br>
              <a:rPr lang="hu-HU" b="1" dirty="0" smtClean="0">
                <a:solidFill>
                  <a:srgbClr val="C00000"/>
                </a:solidFill>
              </a:rPr>
            </a:br>
            <a:r>
              <a:rPr lang="hu-HU" b="1" dirty="0" smtClean="0">
                <a:solidFill>
                  <a:srgbClr val="00B050"/>
                </a:solidFill>
              </a:rPr>
              <a:t>KÖRNYEZETI  CÉLÁLLAPOT?</a:t>
            </a:r>
            <a:endParaRPr lang="hu-HU" b="1" dirty="0">
              <a:solidFill>
                <a:srgbClr val="00B050"/>
              </a:solidFill>
            </a:endParaRPr>
          </a:p>
        </p:txBody>
      </p:sp>
      <p:sp>
        <p:nvSpPr>
          <p:cNvPr id="3" name="Szöveg helye 2"/>
          <p:cNvSpPr>
            <a:spLocks noGrp="1"/>
          </p:cNvSpPr>
          <p:nvPr>
            <p:ph type="body" idx="1"/>
          </p:nvPr>
        </p:nvSpPr>
        <p:spPr/>
        <p:txBody>
          <a:bodyPr/>
          <a:lstStyle/>
          <a:p>
            <a:pPr algn="ctr"/>
            <a:r>
              <a:rPr lang="hu-HU" b="1" dirty="0" smtClean="0">
                <a:solidFill>
                  <a:srgbClr val="C00000"/>
                </a:solidFill>
              </a:rPr>
              <a:t>térben változó erőforrások – időben változó igények</a:t>
            </a:r>
            <a:endParaRPr lang="hu-HU" b="1" dirty="0">
              <a:solidFill>
                <a:srgbClr val="C00000"/>
              </a:solidFill>
            </a:endParaRPr>
          </a:p>
        </p:txBody>
      </p:sp>
      <p:sp>
        <p:nvSpPr>
          <p:cNvPr id="4" name="Tartalom helye 3"/>
          <p:cNvSpPr>
            <a:spLocks noGrp="1"/>
          </p:cNvSpPr>
          <p:nvPr>
            <p:ph sz="half" idx="2"/>
          </p:nvPr>
        </p:nvSpPr>
        <p:spPr/>
        <p:txBody>
          <a:bodyPr/>
          <a:lstStyle/>
          <a:p>
            <a:r>
              <a:rPr lang="hu-HU" sz="2800" b="1" dirty="0" smtClean="0"/>
              <a:t>Bányakincsek</a:t>
            </a:r>
          </a:p>
          <a:p>
            <a:r>
              <a:rPr lang="hu-HU" sz="2800" b="1" dirty="0" smtClean="0"/>
              <a:t>Éghajlati adottságok</a:t>
            </a:r>
          </a:p>
          <a:p>
            <a:r>
              <a:rPr lang="hu-HU" sz="2800" b="1" dirty="0" smtClean="0"/>
              <a:t>Mezőgazdaság lehetőségei</a:t>
            </a:r>
          </a:p>
          <a:p>
            <a:r>
              <a:rPr lang="hu-HU" sz="2800" b="1" dirty="0" smtClean="0"/>
              <a:t>Munkaerő-kínálat</a:t>
            </a:r>
          </a:p>
          <a:p>
            <a:r>
              <a:rPr lang="hu-HU" sz="2800" b="1" dirty="0" smtClean="0"/>
              <a:t>Infrastruktúra</a:t>
            </a:r>
          </a:p>
          <a:p>
            <a:endParaRPr lang="hu-HU" dirty="0"/>
          </a:p>
        </p:txBody>
      </p:sp>
      <p:sp>
        <p:nvSpPr>
          <p:cNvPr id="5" name="Szöveg helye 4"/>
          <p:cNvSpPr>
            <a:spLocks noGrp="1"/>
          </p:cNvSpPr>
          <p:nvPr>
            <p:ph type="body" sz="quarter" idx="3"/>
          </p:nvPr>
        </p:nvSpPr>
        <p:spPr/>
        <p:txBody>
          <a:bodyPr/>
          <a:lstStyle/>
          <a:p>
            <a:endParaRPr lang="hu-HU" dirty="0" smtClean="0"/>
          </a:p>
          <a:p>
            <a:pPr algn="ctr"/>
            <a:r>
              <a:rPr lang="hu-HU" b="1" dirty="0" smtClean="0">
                <a:solidFill>
                  <a:srgbClr val="C00000"/>
                </a:solidFill>
              </a:rPr>
              <a:t>időben változó erőforrások – térben változó igények</a:t>
            </a:r>
          </a:p>
          <a:p>
            <a:endParaRPr lang="hu-HU" dirty="0"/>
          </a:p>
        </p:txBody>
      </p:sp>
      <p:sp>
        <p:nvSpPr>
          <p:cNvPr id="6" name="Tartalom helye 5"/>
          <p:cNvSpPr>
            <a:spLocks noGrp="1"/>
          </p:cNvSpPr>
          <p:nvPr>
            <p:ph sz="quarter" idx="4"/>
          </p:nvPr>
        </p:nvSpPr>
        <p:spPr/>
        <p:txBody>
          <a:bodyPr>
            <a:normAutofit/>
          </a:bodyPr>
          <a:lstStyle/>
          <a:p>
            <a:r>
              <a:rPr lang="hu-HU" sz="2400" b="1" dirty="0" smtClean="0"/>
              <a:t>Kőbaltához</a:t>
            </a:r>
          </a:p>
          <a:p>
            <a:r>
              <a:rPr lang="hu-HU" sz="2400" b="1" dirty="0" smtClean="0"/>
              <a:t>Mezőgazdasági termeléshez</a:t>
            </a:r>
          </a:p>
          <a:p>
            <a:pPr lvl="1"/>
            <a:r>
              <a:rPr lang="hu-HU" sz="2400" b="1" dirty="0" smtClean="0"/>
              <a:t>- helyi fogyasztáshoz</a:t>
            </a:r>
          </a:p>
          <a:p>
            <a:pPr lvl="1"/>
            <a:r>
              <a:rPr lang="hu-HU" sz="2400" b="1" dirty="0" smtClean="0"/>
              <a:t>- árutermeléshez</a:t>
            </a:r>
          </a:p>
          <a:p>
            <a:r>
              <a:rPr lang="hu-HU" sz="2400" b="1" dirty="0" smtClean="0"/>
              <a:t>Ipari termeléshez</a:t>
            </a:r>
          </a:p>
          <a:p>
            <a:pPr lvl="1"/>
            <a:r>
              <a:rPr lang="hu-HU" sz="2400" b="1" dirty="0" smtClean="0"/>
              <a:t>- helyi fogyasztáshoz</a:t>
            </a:r>
          </a:p>
          <a:p>
            <a:pPr lvl="1"/>
            <a:r>
              <a:rPr lang="hu-HU" sz="2400" b="1" dirty="0" smtClean="0"/>
              <a:t>- árutermeléshez</a:t>
            </a:r>
          </a:p>
          <a:p>
            <a:r>
              <a:rPr lang="hu-HU" sz="2400" b="1" dirty="0" smtClean="0"/>
              <a:t>IT technológiához</a:t>
            </a:r>
          </a:p>
          <a:p>
            <a:endParaRPr lang="hu-HU" dirty="0"/>
          </a:p>
        </p:txBody>
      </p:sp>
    </p:spTree>
  </p:cSld>
  <p:clrMapOvr>
    <a:masterClrMapping/>
  </p:clrMapOvr>
  <p:transition spd="med" advClick="0" advTm="3042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buFont typeface="Wingdings" pitchFamily="2" charset="2"/>
              <a:buChar char="Ø"/>
            </a:pPr>
            <a:r>
              <a:rPr lang="hu-HU" b="1" dirty="0" smtClean="0"/>
              <a:t/>
            </a:r>
            <a:br>
              <a:rPr lang="hu-HU" b="1" dirty="0" smtClean="0"/>
            </a:br>
            <a:r>
              <a:rPr lang="hu-HU" b="1" dirty="0" smtClean="0"/>
              <a:t/>
            </a:r>
            <a:br>
              <a:rPr lang="hu-HU" b="1" dirty="0" smtClean="0"/>
            </a:br>
            <a:r>
              <a:rPr lang="hu-HU" b="1" dirty="0" smtClean="0">
                <a:solidFill>
                  <a:srgbClr val="C00000"/>
                </a:solidFill>
              </a:rPr>
              <a:t>IDŐBEN VÁLTOZÓ ERŐFORRÁSOK:</a:t>
            </a:r>
            <a:r>
              <a:rPr lang="hu-HU" dirty="0" smtClean="0">
                <a:solidFill>
                  <a:srgbClr val="C00000"/>
                </a:solidFill>
              </a:rPr>
              <a:t/>
            </a:r>
            <a:br>
              <a:rPr lang="hu-HU" dirty="0" smtClean="0">
                <a:solidFill>
                  <a:srgbClr val="C00000"/>
                </a:solidFill>
              </a:rPr>
            </a:br>
            <a:r>
              <a:rPr lang="hu-HU" dirty="0" smtClean="0">
                <a:solidFill>
                  <a:srgbClr val="C00000"/>
                </a:solidFill>
              </a:rPr>
              <a:t>- </a:t>
            </a:r>
            <a:r>
              <a:rPr lang="hu-HU" b="1" dirty="0" smtClean="0"/>
              <a:t>Kőbaltához</a:t>
            </a:r>
            <a:br>
              <a:rPr lang="hu-HU" b="1" dirty="0" smtClean="0"/>
            </a:br>
            <a:r>
              <a:rPr lang="hu-HU" b="1" dirty="0" smtClean="0"/>
              <a:t>- Mezőgazdasági            termeléshez</a:t>
            </a:r>
            <a:br>
              <a:rPr lang="hu-HU" b="1" dirty="0" smtClean="0"/>
            </a:br>
            <a:r>
              <a:rPr lang="hu-HU" b="1" dirty="0" smtClean="0"/>
              <a:t>- Ipari termeléshez</a:t>
            </a:r>
            <a:br>
              <a:rPr lang="hu-HU" b="1" dirty="0" smtClean="0"/>
            </a:br>
            <a:r>
              <a:rPr lang="hu-HU" b="1" dirty="0" smtClean="0"/>
              <a:t>- IT technológiához</a:t>
            </a:r>
            <a:br>
              <a:rPr lang="hu-HU" b="1" dirty="0" smtClean="0"/>
            </a:br>
            <a:endParaRPr lang="hu-HU" dirty="0"/>
          </a:p>
        </p:txBody>
      </p:sp>
      <p:sp>
        <p:nvSpPr>
          <p:cNvPr id="4" name="Szöveg helye 3"/>
          <p:cNvSpPr>
            <a:spLocks noGrp="1"/>
          </p:cNvSpPr>
          <p:nvPr>
            <p:ph type="body" sz="half" idx="2"/>
          </p:nvPr>
        </p:nvSpPr>
        <p:spPr/>
        <p:txBody>
          <a:bodyPr>
            <a:normAutofit/>
          </a:bodyPr>
          <a:lstStyle/>
          <a:p>
            <a:r>
              <a:rPr lang="hu-HU" sz="3200" b="1" dirty="0" smtClean="0">
                <a:solidFill>
                  <a:srgbClr val="00B050"/>
                </a:solidFill>
              </a:rPr>
              <a:t>MI  LEGYEN  A  KÖRNYEZETI  CÉLÁLLAPOT?</a:t>
            </a:r>
            <a:endParaRPr lang="hu-HU" sz="3200" dirty="0">
              <a:solidFill>
                <a:srgbClr val="00B050"/>
              </a:solidFill>
            </a:endParaRPr>
          </a:p>
        </p:txBody>
      </p:sp>
      <p:pic>
        <p:nvPicPr>
          <p:cNvPr id="5" name="Tartalom helye 6" descr="Osztályközösség-építő program 10. - Egyéni életutak - 27. A fenntartható  életmód = felelősség környezetünkért"/>
          <p:cNvPicPr>
            <a:picLocks noGrp="1"/>
          </p:cNvPicPr>
          <p:nvPr>
            <p:ph idx="1"/>
          </p:nvPr>
        </p:nvPicPr>
        <p:blipFill>
          <a:blip r:embed="rId2" cstate="print"/>
          <a:srcRect/>
          <a:stretch>
            <a:fillRect/>
          </a:stretch>
        </p:blipFill>
        <p:spPr bwMode="auto">
          <a:xfrm>
            <a:off x="1293813" y="929332"/>
            <a:ext cx="6172200" cy="4999335"/>
          </a:xfrm>
          <a:prstGeom prst="rect">
            <a:avLst/>
          </a:prstGeom>
          <a:noFill/>
          <a:ln w="9525">
            <a:noFill/>
            <a:miter lim="800000"/>
            <a:headEnd/>
            <a:tailEnd/>
          </a:ln>
        </p:spPr>
      </p:pic>
    </p:spTree>
  </p:cSld>
  <p:clrMapOvr>
    <a:masterClrMapping/>
  </p:clrMapOvr>
  <p:transition spd="med" advClick="0" advTm="3512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000" dirty="0" smtClean="0"/>
              <a:t>Napjaink információtechnológiai robbanása új lehetőségeket nyitott „a természet élő szintézisének logikai megértésében”, ahogyan „a Föld majdnem minden táján a víz, a növényi élet az ember hatása kombinálódik e (természeti) tényezőkkel”- de a környezetvédelmi igények érvényesítésének ma már elfogadottá vált gyakorlatából hiányzik ez a szemlélet. A környezetvédelem elvárásainak jogszabályi megfogalmazása és gyakorlati kielégítése egyaránt csupán az összefüggéseiből kiragadott részterületekre irányul. Ennek szükségszerű következménye a várt eredmények elmaradása, a társadalom és környezete közötti konfliktusokban egyre inkább pillanatnyi gazdasági érdekek –érdekcsoportok– kerekednek felül.</a:t>
            </a:r>
            <a:endParaRPr lang="hu-HU" sz="2000" dirty="0"/>
          </a:p>
        </p:txBody>
      </p:sp>
      <p:sp>
        <p:nvSpPr>
          <p:cNvPr id="3" name="Alcím 2"/>
          <p:cNvSpPr>
            <a:spLocks noGrp="1"/>
          </p:cNvSpPr>
          <p:nvPr>
            <p:ph type="subTitle" idx="1"/>
          </p:nvPr>
        </p:nvSpPr>
        <p:spPr/>
        <p:txBody>
          <a:bodyPr>
            <a:normAutofit fontScale="92500" lnSpcReduction="20000"/>
          </a:bodyPr>
          <a:lstStyle/>
          <a:p>
            <a:pPr algn="ctr"/>
            <a:endParaRPr lang="hu-HU" b="1" dirty="0" smtClean="0"/>
          </a:p>
          <a:p>
            <a:pPr algn="ctr"/>
            <a:endParaRPr lang="hu-HU" b="1" dirty="0" smtClean="0"/>
          </a:p>
          <a:p>
            <a:pPr algn="ctr"/>
            <a:endParaRPr lang="hu-HU" sz="4000" b="1" dirty="0" smtClean="0">
              <a:solidFill>
                <a:srgbClr val="FF0000"/>
              </a:solidFill>
            </a:endParaRPr>
          </a:p>
          <a:p>
            <a:pPr algn="ctr"/>
            <a:r>
              <a:rPr lang="hu-HU" sz="3900" b="1" dirty="0" smtClean="0">
                <a:solidFill>
                  <a:srgbClr val="C00000"/>
                </a:solidFill>
              </a:rPr>
              <a:t>TÁRSADALMI</a:t>
            </a:r>
            <a:r>
              <a:rPr lang="hu-HU" sz="4000" b="1" dirty="0" smtClean="0">
                <a:solidFill>
                  <a:srgbClr val="C00000"/>
                </a:solidFill>
              </a:rPr>
              <a:t>  DÖNTÉS</a:t>
            </a:r>
            <a:endParaRPr lang="hu-HU" sz="4000" b="1" dirty="0">
              <a:solidFill>
                <a:srgbClr val="C00000"/>
              </a:solidFill>
            </a:endParaRPr>
          </a:p>
        </p:txBody>
      </p:sp>
    </p:spTree>
  </p:cSld>
  <p:clrMapOvr>
    <a:masterClrMapping/>
  </p:clrMapOvr>
  <p:transition spd="med" advClick="0" advTm="30282">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smtClean="0">
                <a:solidFill>
                  <a:srgbClr val="FF0000"/>
                </a:solidFill>
              </a:rPr>
              <a:t/>
            </a:r>
            <a:br>
              <a:rPr lang="hu-HU" b="1" dirty="0" smtClean="0">
                <a:solidFill>
                  <a:srgbClr val="FF0000"/>
                </a:solidFill>
              </a:rPr>
            </a:br>
            <a:r>
              <a:rPr lang="hu-HU" sz="4000" b="1" dirty="0" smtClean="0">
                <a:solidFill>
                  <a:srgbClr val="C00000"/>
                </a:solidFill>
              </a:rPr>
              <a:t>TÁRSADALMI  DÖNTÉS</a:t>
            </a:r>
            <a:r>
              <a:rPr lang="hu-HU" b="1" dirty="0" smtClean="0">
                <a:solidFill>
                  <a:srgbClr val="FF0000"/>
                </a:solidFill>
              </a:rPr>
              <a:t/>
            </a:r>
            <a:br>
              <a:rPr lang="hu-HU" b="1" dirty="0" smtClean="0">
                <a:solidFill>
                  <a:srgbClr val="FF0000"/>
                </a:solidFill>
              </a:rPr>
            </a:br>
            <a:endParaRPr lang="hu-HU" dirty="0"/>
          </a:p>
        </p:txBody>
      </p:sp>
      <p:sp>
        <p:nvSpPr>
          <p:cNvPr id="3" name="Tartalom helye 2"/>
          <p:cNvSpPr>
            <a:spLocks noGrp="1"/>
          </p:cNvSpPr>
          <p:nvPr>
            <p:ph sz="half" idx="1"/>
          </p:nvPr>
        </p:nvSpPr>
        <p:spPr/>
        <p:txBody>
          <a:bodyPr>
            <a:normAutofit fontScale="92500"/>
          </a:bodyPr>
          <a:lstStyle/>
          <a:p>
            <a:r>
              <a:rPr lang="hu-HU" dirty="0" smtClean="0"/>
              <a:t>„- </a:t>
            </a:r>
            <a:r>
              <a:rPr lang="hu-HU" b="1" i="1" dirty="0" smtClean="0"/>
              <a:t>úgy gondoltuk, hogy az emberiség közös céljait össze lehet hangolni. De sajnos ez nem sikerült.” </a:t>
            </a:r>
            <a:r>
              <a:rPr lang="hu-HU" i="1" dirty="0" smtClean="0"/>
              <a:t>Még mindig vannak olyan megoldások, amelyekkel az emberiség előtt nyitva áll a lehetőség, hogy elkerülhető legyen a globális válság. De a 2030-ig bekövetkező változások sokkal </a:t>
            </a:r>
            <a:r>
              <a:rPr lang="hu-HU" i="1" dirty="0" err="1" smtClean="0"/>
              <a:t>drámaibbak</a:t>
            </a:r>
            <a:r>
              <a:rPr lang="hu-HU" i="1" dirty="0" smtClean="0"/>
              <a:t> és drasztikusabbak lesznek, mint a 20. század eseményei együttvéve</a:t>
            </a:r>
            <a:r>
              <a:rPr lang="hu-HU" sz="1600" b="1" i="1" dirty="0" smtClean="0"/>
              <a:t>. </a:t>
            </a:r>
          </a:p>
          <a:p>
            <a:r>
              <a:rPr lang="hu-HU" sz="1600" b="1" dirty="0" smtClean="0"/>
              <a:t>László Ervin (1998) </a:t>
            </a:r>
            <a:endParaRPr lang="hu-HU" sz="1600" b="1" i="1" dirty="0"/>
          </a:p>
        </p:txBody>
      </p:sp>
      <p:pic>
        <p:nvPicPr>
          <p:cNvPr id="5" name="Tartalom helye 4" descr="Egyéni és csoportos döntések - S&amp;P tudástár"/>
          <p:cNvPicPr>
            <a:picLocks noGrp="1"/>
          </p:cNvPicPr>
          <p:nvPr>
            <p:ph sz="half" idx="2"/>
          </p:nvPr>
        </p:nvPicPr>
        <p:blipFill>
          <a:blip r:embed="rId2" cstate="print"/>
          <a:srcRect/>
          <a:stretch>
            <a:fillRect/>
          </a:stretch>
        </p:blipFill>
        <p:spPr bwMode="auto">
          <a:xfrm>
            <a:off x="6166420" y="1700808"/>
            <a:ext cx="5328000" cy="3996000"/>
          </a:xfrm>
          <a:prstGeom prst="rect">
            <a:avLst/>
          </a:prstGeom>
          <a:noFill/>
          <a:ln w="9525">
            <a:noFill/>
            <a:miter lim="800000"/>
            <a:headEnd/>
            <a:tailEnd/>
          </a:ln>
        </p:spPr>
      </p:pic>
    </p:spTree>
  </p:cSld>
  <p:clrMapOvr>
    <a:masterClrMapping/>
  </p:clrMapOvr>
  <p:transition spd="med" advClick="0" advTm="3035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smtClean="0">
                <a:solidFill>
                  <a:srgbClr val="FF0000"/>
                </a:solidFill>
              </a:rPr>
              <a:t/>
            </a:r>
            <a:br>
              <a:rPr lang="hu-HU" b="1" dirty="0" smtClean="0">
                <a:solidFill>
                  <a:srgbClr val="FF0000"/>
                </a:solidFill>
              </a:rPr>
            </a:br>
            <a:r>
              <a:rPr lang="hu-HU" sz="4000" b="1" dirty="0" smtClean="0">
                <a:solidFill>
                  <a:srgbClr val="C00000"/>
                </a:solidFill>
              </a:rPr>
              <a:t>TÁRSADALMI  DÖNTÉS</a:t>
            </a:r>
            <a:r>
              <a:rPr lang="hu-HU" b="1" dirty="0" smtClean="0">
                <a:solidFill>
                  <a:srgbClr val="FF0000"/>
                </a:solidFill>
              </a:rPr>
              <a:t/>
            </a:r>
            <a:br>
              <a:rPr lang="hu-HU" b="1" dirty="0" smtClean="0">
                <a:solidFill>
                  <a:srgbClr val="FF0000"/>
                </a:solidFill>
              </a:rPr>
            </a:br>
            <a:endParaRPr lang="hu-HU" dirty="0"/>
          </a:p>
        </p:txBody>
      </p:sp>
      <p:sp>
        <p:nvSpPr>
          <p:cNvPr id="3" name="Tartalom helye 2"/>
          <p:cNvSpPr>
            <a:spLocks noGrp="1"/>
          </p:cNvSpPr>
          <p:nvPr>
            <p:ph sz="half" idx="1"/>
          </p:nvPr>
        </p:nvSpPr>
        <p:spPr/>
        <p:txBody>
          <a:bodyPr/>
          <a:lstStyle/>
          <a:p>
            <a:r>
              <a:rPr lang="hu-HU" dirty="0" smtClean="0"/>
              <a:t>Ma már látjuk, hogy az emberiségnek  sokkal nagyobb a </a:t>
            </a:r>
            <a:r>
              <a:rPr lang="hu-HU" b="1" dirty="0" smtClean="0"/>
              <a:t>HATALMA</a:t>
            </a:r>
            <a:r>
              <a:rPr lang="hu-HU" dirty="0" smtClean="0"/>
              <a:t>, mint a </a:t>
            </a:r>
            <a:r>
              <a:rPr lang="hu-HU" b="1" dirty="0" smtClean="0"/>
              <a:t>TUDÁSA</a:t>
            </a:r>
            <a:r>
              <a:rPr lang="hu-HU" dirty="0" smtClean="0"/>
              <a:t>!</a:t>
            </a:r>
          </a:p>
          <a:p>
            <a:pPr>
              <a:buNone/>
            </a:pPr>
            <a:endParaRPr lang="hu-HU" dirty="0" smtClean="0"/>
          </a:p>
          <a:p>
            <a:r>
              <a:rPr lang="hu-HU" b="1" dirty="0" smtClean="0">
                <a:solidFill>
                  <a:srgbClr val="00B050"/>
                </a:solidFill>
              </a:rPr>
              <a:t>A KÖRNYEZETI HARMÓNIÁHOZ TÖRTÉNŐ VISSZATÉRÉS AZ EMBERISÉG EGYETLEN TÚLÉLÉSI ESÉLYE</a:t>
            </a:r>
            <a:r>
              <a:rPr lang="hu-HU" dirty="0" smtClean="0"/>
              <a:t>!</a:t>
            </a:r>
            <a:endParaRPr lang="hu-HU" dirty="0"/>
          </a:p>
        </p:txBody>
      </p:sp>
      <p:pic>
        <p:nvPicPr>
          <p:cNvPr id="5" name="Google Shape;242;p23"/>
          <p:cNvPicPr preferRelativeResize="0">
            <a:picLocks noGrp="1"/>
          </p:cNvPicPr>
          <p:nvPr>
            <p:ph sz="half" idx="2"/>
          </p:nvPr>
        </p:nvPicPr>
        <p:blipFill rotWithShape="1">
          <a:blip r:embed="rId2" cstate="print">
            <a:alphaModFix/>
          </a:blip>
          <a:srcRect/>
          <a:stretch/>
        </p:blipFill>
        <p:spPr>
          <a:xfrm>
            <a:off x="6094412" y="1700808"/>
            <a:ext cx="5148000" cy="4212000"/>
          </a:xfrm>
          <a:prstGeom prst="rect">
            <a:avLst/>
          </a:prstGeom>
          <a:noFill/>
          <a:ln>
            <a:noFill/>
          </a:ln>
        </p:spPr>
      </p:pic>
    </p:spTree>
  </p:cSld>
  <p:clrMapOvr>
    <a:masterClrMapping/>
  </p:clrMapOvr>
  <p:transition spd="med" advClick="0" advTm="30672">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sz="4000" b="1" dirty="0" smtClean="0">
                <a:solidFill>
                  <a:srgbClr val="FF0000"/>
                </a:solidFill>
              </a:rPr>
              <a:t/>
            </a:r>
            <a:br>
              <a:rPr lang="hu-HU" sz="4000" b="1" dirty="0" smtClean="0">
                <a:solidFill>
                  <a:srgbClr val="FF0000"/>
                </a:solidFill>
              </a:rPr>
            </a:br>
            <a:r>
              <a:rPr lang="hu-HU" sz="4000" b="1" dirty="0" smtClean="0">
                <a:solidFill>
                  <a:srgbClr val="C00000"/>
                </a:solidFill>
              </a:rPr>
              <a:t>TÁRSADALMI  DÖNTÉS</a:t>
            </a:r>
            <a:r>
              <a:rPr lang="hu-HU" b="1" dirty="0" smtClean="0">
                <a:solidFill>
                  <a:srgbClr val="FF0000"/>
                </a:solidFill>
              </a:rPr>
              <a:t/>
            </a:r>
            <a:br>
              <a:rPr lang="hu-HU" b="1" dirty="0" smtClean="0">
                <a:solidFill>
                  <a:srgbClr val="FF0000"/>
                </a:solidFill>
              </a:rPr>
            </a:br>
            <a:endParaRPr lang="hu-HU" dirty="0"/>
          </a:p>
        </p:txBody>
      </p:sp>
      <p:sp>
        <p:nvSpPr>
          <p:cNvPr id="4" name="Tartalom helye 3"/>
          <p:cNvSpPr>
            <a:spLocks noGrp="1"/>
          </p:cNvSpPr>
          <p:nvPr>
            <p:ph sz="half" idx="2"/>
          </p:nvPr>
        </p:nvSpPr>
        <p:spPr/>
        <p:txBody>
          <a:bodyPr>
            <a:normAutofit/>
          </a:bodyPr>
          <a:lstStyle/>
          <a:p>
            <a:r>
              <a:rPr lang="hu-HU" b="1" dirty="0" smtClean="0"/>
              <a:t>A természeti rendszerekben determináltak a folyamatok</a:t>
            </a:r>
            <a:r>
              <a:rPr lang="hu-HU" dirty="0" smtClean="0"/>
              <a:t>, a társadalomban a szabad akarat a meghatározó. Ha  társadalmi döntéseinkben szembe megyünk a természeti rendszerek lehetőségeivel , társadalmunk végleg elveszíti kapcsolatát a fejlődését generáló táji diverzitással, úgy </a:t>
            </a:r>
            <a:r>
              <a:rPr lang="hu-HU" b="1" dirty="0" smtClean="0">
                <a:solidFill>
                  <a:srgbClr val="FF0000"/>
                </a:solidFill>
              </a:rPr>
              <a:t>jövője már nagyon rövidtávon is kétségesnek látszik</a:t>
            </a:r>
            <a:endParaRPr lang="hu-HU" b="1" dirty="0">
              <a:solidFill>
                <a:srgbClr val="FF0000"/>
              </a:solidFill>
            </a:endParaRPr>
          </a:p>
        </p:txBody>
      </p:sp>
      <p:pic>
        <p:nvPicPr>
          <p:cNvPr id="8" name="Tartalom helye 7" descr="A fenntartható fejlődés fogalma"/>
          <p:cNvPicPr>
            <a:picLocks noGrp="1"/>
          </p:cNvPicPr>
          <p:nvPr>
            <p:ph sz="half" idx="1"/>
          </p:nvPr>
        </p:nvPicPr>
        <p:blipFill>
          <a:blip r:embed="rId3" cstate="print"/>
          <a:srcRect/>
          <a:stretch>
            <a:fillRect/>
          </a:stretch>
        </p:blipFill>
        <p:spPr bwMode="auto">
          <a:xfrm>
            <a:off x="1125860" y="1700808"/>
            <a:ext cx="4968000" cy="4320000"/>
          </a:xfrm>
          <a:prstGeom prst="rect">
            <a:avLst/>
          </a:prstGeom>
          <a:noFill/>
          <a:ln w="9525">
            <a:noFill/>
            <a:miter lim="800000"/>
            <a:headEnd/>
            <a:tailEnd/>
          </a:ln>
        </p:spPr>
      </p:pic>
    </p:spTree>
  </p:cSld>
  <p:clrMapOvr>
    <a:masterClrMapping/>
  </p:clrMapOvr>
  <p:transition spd="med" advClick="0" advTm="30343">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000" dirty="0" smtClean="0"/>
              <a:t>. </a:t>
            </a:r>
            <a:r>
              <a:rPr lang="hu-HU" sz="2800" dirty="0" smtClean="0"/>
              <a:t>Ha  társadalmi döntéseinkben szembe megyünk a természeti rendszerek lehetőségeivel , </a:t>
            </a:r>
            <a:r>
              <a:rPr lang="hu-HU" sz="2800" b="1" dirty="0" smtClean="0">
                <a:solidFill>
                  <a:srgbClr val="FF0000"/>
                </a:solidFill>
              </a:rPr>
              <a:t>jövője </a:t>
            </a:r>
            <a:r>
              <a:rPr lang="hu-HU" sz="2800" b="1" dirty="0" smtClean="0">
                <a:solidFill>
                  <a:srgbClr val="FF0000"/>
                </a:solidFill>
              </a:rPr>
              <a:t>már nagyon rövidtávon is kétségesnek látszik</a:t>
            </a:r>
            <a:endParaRPr lang="hu-HU" sz="2800" dirty="0"/>
          </a:p>
        </p:txBody>
      </p:sp>
      <p:sp>
        <p:nvSpPr>
          <p:cNvPr id="4" name="Szöveg helye 3"/>
          <p:cNvSpPr>
            <a:spLocks noGrp="1"/>
          </p:cNvSpPr>
          <p:nvPr>
            <p:ph type="body" sz="half" idx="2"/>
          </p:nvPr>
        </p:nvSpPr>
        <p:spPr/>
        <p:txBody>
          <a:bodyPr>
            <a:normAutofit/>
          </a:bodyPr>
          <a:lstStyle/>
          <a:p>
            <a:r>
              <a:rPr lang="hu-HU" sz="3600" b="1" dirty="0" smtClean="0">
                <a:solidFill>
                  <a:srgbClr val="C00000"/>
                </a:solidFill>
              </a:rPr>
              <a:t>TÁRSADALMI  DÖNTÉS</a:t>
            </a:r>
            <a:endParaRPr lang="hu-HU" sz="3600" dirty="0"/>
          </a:p>
        </p:txBody>
      </p:sp>
      <p:sp>
        <p:nvSpPr>
          <p:cNvPr id="1026" name="AutoShape 2" descr="image.png"/>
          <p:cNvSpPr>
            <a:spLocks noGrp="1" noChangeAspect="1" noChangeArrowheads="1"/>
          </p:cNvSpPr>
          <p:nvPr>
            <p:ph type="pic"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 name="Kép 5" descr="C:\Users\Lenovo\Downloads\image (27).png"/>
          <p:cNvPicPr/>
          <p:nvPr/>
        </p:nvPicPr>
        <p:blipFill>
          <a:blip r:embed="rId2" cstate="print"/>
          <a:srcRect/>
          <a:stretch>
            <a:fillRect/>
          </a:stretch>
        </p:blipFill>
        <p:spPr bwMode="auto">
          <a:xfrm>
            <a:off x="1413892" y="0"/>
            <a:ext cx="5760000" cy="6912000"/>
          </a:xfrm>
          <a:prstGeom prst="rect">
            <a:avLst/>
          </a:prstGeom>
          <a:noFill/>
          <a:ln w="9525">
            <a:noFill/>
            <a:miter lim="800000"/>
            <a:headEnd/>
            <a:tailEnd/>
          </a:ln>
        </p:spPr>
      </p:pic>
    </p:spTree>
  </p:cSld>
  <p:clrMapOvr>
    <a:masterClrMapping/>
  </p:clrMapOvr>
  <p:transition spd="med" advClick="0" advTm="3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pPr algn="ctr"/>
            <a:r>
              <a:rPr lang="hu-HU" dirty="0" smtClean="0"/>
              <a:t> </a:t>
            </a:r>
            <a:br>
              <a:rPr lang="hu-HU" dirty="0" smtClean="0"/>
            </a:br>
            <a:r>
              <a:rPr lang="hu-HU" sz="5300" b="1" dirty="0" smtClean="0">
                <a:solidFill>
                  <a:srgbClr val="00B050"/>
                </a:solidFill>
              </a:rPr>
              <a:t>KÖRNYEZETI CÉLÁLLAPOT</a:t>
            </a:r>
            <a:r>
              <a:rPr lang="hu-HU" b="1" dirty="0" smtClean="0">
                <a:solidFill>
                  <a:srgbClr val="00B050"/>
                </a:solidFill>
              </a:rPr>
              <a:t> </a:t>
            </a:r>
            <a:r>
              <a:rPr lang="hu-HU" sz="4000" b="1" dirty="0" smtClean="0"/>
              <a:t>és </a:t>
            </a:r>
            <a:r>
              <a:rPr lang="hu-HU" b="1" dirty="0" smtClean="0"/>
              <a:t/>
            </a:r>
            <a:br>
              <a:rPr lang="hu-HU" b="1" dirty="0" smtClean="0"/>
            </a:br>
            <a:r>
              <a:rPr lang="hu-HU" b="1" dirty="0" smtClean="0">
                <a:solidFill>
                  <a:srgbClr val="C00000"/>
                </a:solidFill>
              </a:rPr>
              <a:t>TÁRSADALMI DÖNTÉS</a:t>
            </a:r>
            <a:r>
              <a:rPr lang="hu-HU" dirty="0" smtClean="0"/>
              <a:t/>
            </a:r>
            <a:br>
              <a:rPr lang="hu-HU" dirty="0" smtClean="0"/>
            </a:br>
            <a:endParaRPr lang="hu-HU" dirty="0"/>
          </a:p>
        </p:txBody>
      </p:sp>
      <p:sp>
        <p:nvSpPr>
          <p:cNvPr id="3" name="Alcím 2"/>
          <p:cNvSpPr>
            <a:spLocks noGrp="1"/>
          </p:cNvSpPr>
          <p:nvPr>
            <p:ph type="subTitle" idx="1"/>
          </p:nvPr>
        </p:nvSpPr>
        <p:spPr/>
        <p:txBody>
          <a:bodyPr/>
          <a:lstStyle/>
          <a:p>
            <a:pPr algn="ctr"/>
            <a:r>
              <a:rPr lang="hu-HU" dirty="0" smtClean="0"/>
              <a:t>dr. </a:t>
            </a:r>
            <a:r>
              <a:rPr lang="hu-HU" dirty="0" err="1" smtClean="0"/>
              <a:t>Verrasztó</a:t>
            </a:r>
            <a:r>
              <a:rPr lang="hu-HU" dirty="0" smtClean="0"/>
              <a:t> Zoltán PhD</a:t>
            </a:r>
          </a:p>
          <a:p>
            <a:pPr algn="ctr"/>
            <a:r>
              <a:rPr lang="hu-HU" sz="1800" dirty="0" smtClean="0"/>
              <a:t>hidrogeológus, kartográfus</a:t>
            </a:r>
          </a:p>
          <a:p>
            <a:pPr algn="ctr"/>
            <a:r>
              <a:rPr lang="hu-HU" sz="1800" dirty="0" smtClean="0"/>
              <a:t>környezetvédelmi szakmérnök</a:t>
            </a:r>
          </a:p>
          <a:p>
            <a:pPr algn="ctr"/>
            <a:r>
              <a:rPr lang="hu-HU" sz="1800" dirty="0" smtClean="0"/>
              <a:t>a Földtudomány Doktora</a:t>
            </a:r>
          </a:p>
          <a:p>
            <a:endParaRPr lang="hu-HU" dirty="0"/>
          </a:p>
        </p:txBody>
      </p:sp>
    </p:spTree>
  </p:cSld>
  <p:clrMapOvr>
    <a:masterClrMapping/>
  </p:clrMapOvr>
  <p:transition spd="med" advClick="0" advTm="41344">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p>
        </p:txBody>
      </p:sp>
      <p:sp>
        <p:nvSpPr>
          <p:cNvPr id="3" name="Tartalom helye 2"/>
          <p:cNvSpPr>
            <a:spLocks noGrp="1"/>
          </p:cNvSpPr>
          <p:nvPr>
            <p:ph sz="half" idx="1"/>
          </p:nvPr>
        </p:nvSpPr>
        <p:spPr/>
        <p:txBody>
          <a:bodyPr/>
          <a:lstStyle/>
          <a:p>
            <a:r>
              <a:rPr lang="hu-HU" b="1" dirty="0" smtClean="0"/>
              <a:t>A valós érték nem függhet egy </a:t>
            </a:r>
            <a:r>
              <a:rPr lang="hu-HU" dirty="0" smtClean="0"/>
              <a:t>–bármilyen-  </a:t>
            </a:r>
            <a:r>
              <a:rPr lang="hu-HU" b="1" dirty="0" smtClean="0"/>
              <a:t>közösség</a:t>
            </a:r>
            <a:r>
              <a:rPr lang="hu-HU" dirty="0" smtClean="0"/>
              <a:t> </a:t>
            </a:r>
            <a:r>
              <a:rPr lang="hu-HU" b="1" dirty="0" smtClean="0"/>
              <a:t>értékítéletétől, </a:t>
            </a:r>
            <a:r>
              <a:rPr lang="hu-HU" dirty="0" smtClean="0"/>
              <a:t>megőrzésének szükségessége nem szabad, hogy olyan társadalmi döntés függvényévé váljon, melynek szaktudása erősen korlátozott, érdekei pedig térben és időben is jelentősen elkülönülhetnek a környezeti károknak, az ökoszisztéma sérüléseinek tér- és időbeli megvalósulásától !</a:t>
            </a:r>
          </a:p>
          <a:p>
            <a:endParaRPr lang="hu-HU" dirty="0"/>
          </a:p>
        </p:txBody>
      </p:sp>
      <p:pic>
        <p:nvPicPr>
          <p:cNvPr id="5" name="Tartalom helye 4" descr="Environmental | Bruker"/>
          <p:cNvPicPr>
            <a:picLocks noGrp="1"/>
          </p:cNvPicPr>
          <p:nvPr>
            <p:ph sz="half" idx="2"/>
          </p:nvPr>
        </p:nvPicPr>
        <p:blipFill>
          <a:blip r:embed="rId2" cstate="print"/>
          <a:srcRect/>
          <a:stretch>
            <a:fillRect/>
          </a:stretch>
        </p:blipFill>
        <p:spPr bwMode="auto">
          <a:xfrm>
            <a:off x="6166420" y="1700808"/>
            <a:ext cx="5148000" cy="3888000"/>
          </a:xfrm>
          <a:prstGeom prst="rect">
            <a:avLst/>
          </a:prstGeom>
          <a:noFill/>
          <a:ln w="9525">
            <a:noFill/>
            <a:miter lim="800000"/>
            <a:headEnd/>
            <a:tailEnd/>
          </a:ln>
        </p:spPr>
      </p:pic>
    </p:spTree>
  </p:cSld>
  <p:clrMapOvr>
    <a:masterClrMapping/>
  </p:clrMapOvr>
  <p:transition spd="med" advClick="0" advTm="30688">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3" name="Tartalom helye 2"/>
          <p:cNvSpPr>
            <a:spLocks noGrp="1"/>
          </p:cNvSpPr>
          <p:nvPr>
            <p:ph sz="half" idx="1"/>
          </p:nvPr>
        </p:nvSpPr>
        <p:spPr/>
        <p:txBody>
          <a:bodyPr>
            <a:normAutofit lnSpcReduction="10000"/>
          </a:bodyPr>
          <a:lstStyle/>
          <a:p>
            <a:r>
              <a:rPr lang="hu-HU" sz="2600" dirty="0" smtClean="0"/>
              <a:t>„</a:t>
            </a:r>
            <a:r>
              <a:rPr lang="hu-HU" sz="2600" b="1" i="1" dirty="0" smtClean="0"/>
              <a:t>Önmagunk megismerése kultúránkkal  egybevetve még sürgetőbb</a:t>
            </a:r>
            <a:r>
              <a:rPr lang="hu-HU" sz="2600" i="1" dirty="0" smtClean="0"/>
              <a:t>, mint az individuum szintjén - szükség van az ember és környezet kölcsönhatásainak kutatására. Pszichológusok tudják, tévedés, hogy az ember és környezete egymástól függetlenek, valójában egyazon rendszer szétválaszthatatlan részei</a:t>
            </a:r>
            <a:r>
              <a:rPr lang="hu-HU" dirty="0" smtClean="0"/>
              <a:t>." </a:t>
            </a:r>
            <a:r>
              <a:rPr lang="hu-HU" sz="1900" dirty="0" smtClean="0"/>
              <a:t>Edward Hall antropológus. (Rejtett dimenziók, p. 248-250.)</a:t>
            </a:r>
            <a:endParaRPr lang="hu-HU" sz="1900" dirty="0"/>
          </a:p>
        </p:txBody>
      </p:sp>
      <p:sp>
        <p:nvSpPr>
          <p:cNvPr id="6" name="Tartalom helye 5"/>
          <p:cNvSpPr>
            <a:spLocks noGrp="1"/>
          </p:cNvSpPr>
          <p:nvPr>
            <p:ph sz="half" idx="2"/>
          </p:nvPr>
        </p:nvSpPr>
        <p:spPr/>
        <p:txBody>
          <a:bodyPr>
            <a:normAutofit lnSpcReduction="10000"/>
          </a:bodyPr>
          <a:lstStyle/>
          <a:p>
            <a:endParaRPr lang="hu-HU"/>
          </a:p>
        </p:txBody>
      </p:sp>
      <p:pic>
        <p:nvPicPr>
          <p:cNvPr id="7" name="Kép 6" descr="Borovszky Samu dr.: Magyarország vármegyéi és városai: Esztergom vármegye antikvár"/>
          <p:cNvPicPr/>
          <p:nvPr/>
        </p:nvPicPr>
        <p:blipFill>
          <a:blip r:embed="rId2" cstate="print"/>
          <a:srcRect/>
          <a:stretch>
            <a:fillRect/>
          </a:stretch>
        </p:blipFill>
        <p:spPr bwMode="auto">
          <a:xfrm>
            <a:off x="6238428" y="1638000"/>
            <a:ext cx="4320000" cy="5220000"/>
          </a:xfrm>
          <a:prstGeom prst="rect">
            <a:avLst/>
          </a:prstGeom>
          <a:noFill/>
          <a:ln w="9525">
            <a:noFill/>
            <a:miter lim="800000"/>
            <a:headEnd/>
            <a:tailEnd/>
          </a:ln>
        </p:spPr>
      </p:pic>
    </p:spTree>
  </p:cSld>
  <p:clrMapOvr>
    <a:masterClrMapping/>
  </p:clrMapOvr>
  <p:transition spd="med" advClick="0" advTm="35219">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3" name="Tartalom helye 2"/>
          <p:cNvSpPr>
            <a:spLocks noGrp="1"/>
          </p:cNvSpPr>
          <p:nvPr>
            <p:ph sz="half" idx="1"/>
          </p:nvPr>
        </p:nvSpPr>
        <p:spPr/>
        <p:txBody>
          <a:bodyPr>
            <a:normAutofit fontScale="92500" lnSpcReduction="10000"/>
          </a:bodyPr>
          <a:lstStyle/>
          <a:p>
            <a:r>
              <a:rPr lang="hu-HU" sz="1900" dirty="0" smtClean="0"/>
              <a:t>Magyarország vármegyéi és városai - Hont vármegye és </a:t>
            </a:r>
            <a:r>
              <a:rPr lang="hu-HU" sz="1900" dirty="0" err="1" smtClean="0"/>
              <a:t>Selmeczbánya</a:t>
            </a:r>
            <a:r>
              <a:rPr lang="hu-HU" sz="1900" dirty="0" smtClean="0"/>
              <a:t> sz. </a:t>
            </a:r>
            <a:r>
              <a:rPr lang="hu-HU" sz="1900" dirty="0" err="1" smtClean="0"/>
              <a:t>kir</a:t>
            </a:r>
            <a:r>
              <a:rPr lang="hu-HU" sz="1900" dirty="0" smtClean="0"/>
              <a:t>. város - Hont vármegye és </a:t>
            </a:r>
            <a:r>
              <a:rPr lang="hu-HU" sz="1900" dirty="0" err="1" smtClean="0"/>
              <a:t>Selmeczbánya</a:t>
            </a:r>
            <a:r>
              <a:rPr lang="hu-HU" sz="1900" dirty="0" smtClean="0"/>
              <a:t> sz. </a:t>
            </a:r>
            <a:r>
              <a:rPr lang="hu-HU" sz="1900" dirty="0" err="1" smtClean="0"/>
              <a:t>kir</a:t>
            </a:r>
            <a:r>
              <a:rPr lang="hu-HU" sz="1900" dirty="0" smtClean="0"/>
              <a:t>. </a:t>
            </a:r>
            <a:r>
              <a:rPr lang="hu-HU" sz="1900" dirty="0" smtClean="0">
                <a:solidFill>
                  <a:schemeClr val="tx2">
                    <a:lumMod val="95000"/>
                    <a:lumOff val="5000"/>
                  </a:schemeClr>
                </a:solidFill>
              </a:rPr>
              <a:t>Város ( </a:t>
            </a:r>
            <a:r>
              <a:rPr lang="hu-HU" sz="2000" dirty="0" err="1" smtClean="0">
                <a:solidFill>
                  <a:schemeClr val="tx2">
                    <a:lumMod val="95000"/>
                    <a:lumOff val="5000"/>
                  </a:schemeClr>
                </a:solidFill>
                <a:hlinkClick r:id="rId2"/>
              </a:rPr>
              <a:t>Csánki</a:t>
            </a:r>
            <a:r>
              <a:rPr lang="hu-HU" sz="2000" dirty="0" smtClean="0">
                <a:solidFill>
                  <a:schemeClr val="tx2">
                    <a:lumMod val="95000"/>
                    <a:lumOff val="5000"/>
                  </a:schemeClr>
                </a:solidFill>
                <a:hlinkClick r:id="rId2"/>
              </a:rPr>
              <a:t> Dezső </a:t>
            </a:r>
            <a:r>
              <a:rPr lang="hu-HU" sz="2000" dirty="0" smtClean="0">
                <a:solidFill>
                  <a:schemeClr val="tx2">
                    <a:lumMod val="95000"/>
                    <a:lumOff val="5000"/>
                  </a:schemeClr>
                </a:solidFill>
              </a:rPr>
              <a:t> </a:t>
            </a:r>
            <a:r>
              <a:rPr lang="hu-HU" sz="2000" dirty="0" err="1" smtClean="0">
                <a:solidFill>
                  <a:schemeClr val="tx2">
                    <a:lumMod val="95000"/>
                    <a:lumOff val="5000"/>
                  </a:schemeClr>
                </a:solidFill>
                <a:hlinkClick r:id="rId3"/>
              </a:rPr>
              <a:t>Borovszky</a:t>
            </a:r>
            <a:r>
              <a:rPr lang="hu-HU" sz="2000" dirty="0" smtClean="0">
                <a:solidFill>
                  <a:schemeClr val="tx2">
                    <a:lumMod val="95000"/>
                    <a:lumOff val="5000"/>
                  </a:schemeClr>
                </a:solidFill>
                <a:hlinkClick r:id="rId3"/>
              </a:rPr>
              <a:t> Samu</a:t>
            </a:r>
            <a:r>
              <a:rPr lang="hu-HU" sz="2000" dirty="0" smtClean="0">
                <a:solidFill>
                  <a:schemeClr val="tx2">
                    <a:lumMod val="95000"/>
                    <a:lumOff val="5000"/>
                  </a:schemeClr>
                </a:solidFill>
              </a:rPr>
              <a:t>)</a:t>
            </a:r>
          </a:p>
          <a:p>
            <a:endParaRPr lang="hu-HU" sz="1900" dirty="0" smtClean="0"/>
          </a:p>
          <a:p>
            <a:r>
              <a:rPr lang="hu-HU" sz="2800" dirty="0" smtClean="0"/>
              <a:t>A Magyar Korona országai történetének, földrajzi, képzőművészeti, néprajzi, hadügyi és természeti viszonyainak, közművelődési és közgazdasági állapotának enciklopédiája. </a:t>
            </a:r>
          </a:p>
          <a:p>
            <a:pPr>
              <a:buNone/>
            </a:pPr>
            <a:r>
              <a:rPr lang="hu-HU" sz="1800" dirty="0" err="1" smtClean="0">
                <a:solidFill>
                  <a:schemeClr val="tx2">
                    <a:lumMod val="95000"/>
                    <a:lumOff val="5000"/>
                  </a:schemeClr>
                </a:solidFill>
                <a:hlinkClick r:id="rId2"/>
              </a:rPr>
              <a:t>Csánki</a:t>
            </a:r>
            <a:r>
              <a:rPr lang="hu-HU" sz="1800" dirty="0" smtClean="0">
                <a:solidFill>
                  <a:schemeClr val="tx2">
                    <a:lumMod val="95000"/>
                    <a:lumOff val="5000"/>
                  </a:schemeClr>
                </a:solidFill>
                <a:hlinkClick r:id="rId2"/>
              </a:rPr>
              <a:t> Dezső </a:t>
            </a:r>
            <a:r>
              <a:rPr lang="hu-HU" sz="1800" dirty="0" smtClean="0">
                <a:solidFill>
                  <a:schemeClr val="tx2">
                    <a:lumMod val="95000"/>
                    <a:lumOff val="5000"/>
                  </a:schemeClr>
                </a:solidFill>
              </a:rPr>
              <a:t> </a:t>
            </a:r>
            <a:r>
              <a:rPr lang="hu-HU" sz="1800" dirty="0" err="1" smtClean="0">
                <a:solidFill>
                  <a:schemeClr val="tx2">
                    <a:lumMod val="95000"/>
                    <a:lumOff val="5000"/>
                  </a:schemeClr>
                </a:solidFill>
                <a:hlinkClick r:id="rId3"/>
              </a:rPr>
              <a:t>Borovszky</a:t>
            </a:r>
            <a:r>
              <a:rPr lang="hu-HU" sz="1800" dirty="0" smtClean="0">
                <a:solidFill>
                  <a:schemeClr val="tx2">
                    <a:lumMod val="95000"/>
                    <a:lumOff val="5000"/>
                  </a:schemeClr>
                </a:solidFill>
                <a:hlinkClick r:id="rId3"/>
              </a:rPr>
              <a:t> Samu</a:t>
            </a:r>
            <a:endParaRPr lang="hu-HU" sz="1800" dirty="0" smtClean="0">
              <a:solidFill>
                <a:schemeClr val="tx2">
                  <a:lumMod val="95000"/>
                  <a:lumOff val="5000"/>
                </a:schemeClr>
              </a:solidFill>
            </a:endParaRPr>
          </a:p>
          <a:p>
            <a:endParaRPr lang="hu-HU" sz="2800" dirty="0" smtClean="0"/>
          </a:p>
          <a:p>
            <a:endParaRPr lang="hu-HU" sz="2800" dirty="0" smtClean="0"/>
          </a:p>
          <a:p>
            <a:endParaRPr lang="hu-HU" dirty="0"/>
          </a:p>
        </p:txBody>
      </p:sp>
      <p:pic>
        <p:nvPicPr>
          <p:cNvPr id="5" name="Tartalom helye 4" descr="Lokális gazdasági rendszerek szervezése"/>
          <p:cNvPicPr>
            <a:picLocks noGrp="1"/>
          </p:cNvPicPr>
          <p:nvPr>
            <p:ph sz="half" idx="2"/>
          </p:nvPr>
        </p:nvPicPr>
        <p:blipFill>
          <a:blip r:embed="rId4" cstate="print"/>
          <a:srcRect/>
          <a:stretch>
            <a:fillRect/>
          </a:stretch>
        </p:blipFill>
        <p:spPr bwMode="auto">
          <a:xfrm>
            <a:off x="6022404" y="1772816"/>
            <a:ext cx="5904000" cy="3888000"/>
          </a:xfrm>
          <a:prstGeom prst="rect">
            <a:avLst/>
          </a:prstGeom>
          <a:noFill/>
          <a:ln w="9525">
            <a:noFill/>
            <a:miter lim="800000"/>
            <a:headEnd/>
            <a:tailEnd/>
          </a:ln>
        </p:spPr>
      </p:pic>
    </p:spTree>
  </p:cSld>
  <p:clrMapOvr>
    <a:masterClrMapping/>
  </p:clrMapOvr>
  <p:transition spd="med" advClick="0" advTm="30218">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ctrTitle"/>
          </p:nvPr>
        </p:nvSpPr>
        <p:spPr>
          <a:xfrm>
            <a:off x="1293814" y="990600"/>
            <a:ext cx="8458200" cy="3200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Arial"/>
              <a:buNone/>
            </a:pPr>
            <a:endParaRPr/>
          </a:p>
        </p:txBody>
      </p:sp>
      <p:sp>
        <p:nvSpPr>
          <p:cNvPr id="126" name="Google Shape;126;p7"/>
          <p:cNvSpPr txBox="1">
            <a:spLocks noGrp="1"/>
          </p:cNvSpPr>
          <p:nvPr>
            <p:ph type="subTitle" idx="1"/>
          </p:nvPr>
        </p:nvSpPr>
        <p:spPr>
          <a:xfrm>
            <a:off x="1293813" y="4267200"/>
            <a:ext cx="8458200" cy="137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pic>
        <p:nvPicPr>
          <p:cNvPr id="127" name="Google Shape;127;p7"/>
          <p:cNvPicPr preferRelativeResize="0"/>
          <p:nvPr/>
        </p:nvPicPr>
        <p:blipFill rotWithShape="1">
          <a:blip r:embed="rId3" cstate="print">
            <a:alphaModFix/>
          </a:blip>
          <a:srcRect/>
          <a:stretch/>
        </p:blipFill>
        <p:spPr>
          <a:xfrm>
            <a:off x="1341884" y="0"/>
            <a:ext cx="9144000" cy="6858000"/>
          </a:xfrm>
          <a:prstGeom prst="rect">
            <a:avLst/>
          </a:prstGeom>
          <a:noFill/>
          <a:ln>
            <a:noFill/>
          </a:ln>
        </p:spPr>
      </p:pic>
    </p:spTree>
  </p:cSld>
  <p:clrMapOvr>
    <a:masterClrMapping/>
  </p:clrMapOvr>
  <p:transition spd="med" advTm="3035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400" b="1" dirty="0" smtClean="0"/>
              <a:t>A politikai döntéshozók felelőssége</a:t>
            </a:r>
            <a:r>
              <a:rPr lang="hu-HU" sz="2400" dirty="0" smtClean="0"/>
              <a:t>, hogy a társadalom jövőjét meghatározó környezeti feltételek helyett a fogyasztói társadalom fenntarthatatlan elvárásait– mint választói akaratot –érvényesítik !</a:t>
            </a:r>
            <a:endParaRPr lang="hu-HU" sz="2400" dirty="0"/>
          </a:p>
        </p:txBody>
      </p:sp>
      <p:sp>
        <p:nvSpPr>
          <p:cNvPr id="4" name="Szöveg helye 3"/>
          <p:cNvSpPr>
            <a:spLocks noGrp="1"/>
          </p:cNvSpPr>
          <p:nvPr>
            <p:ph type="body" sz="half" idx="2"/>
          </p:nvPr>
        </p:nvSpPr>
        <p:spPr/>
        <p:txBody>
          <a:bodyPr>
            <a:normAutofit fontScale="92500" lnSpcReduction="10000"/>
          </a:bodyPr>
          <a:lstStyle/>
          <a:p>
            <a:endParaRPr lang="hu-HU" sz="3600" b="1" dirty="0" smtClean="0">
              <a:solidFill>
                <a:srgbClr val="C00000"/>
              </a:solidFill>
            </a:endParaRPr>
          </a:p>
          <a:p>
            <a:r>
              <a:rPr lang="hu-HU" sz="3600" b="1" dirty="0" smtClean="0">
                <a:solidFill>
                  <a:srgbClr val="C00000"/>
                </a:solidFill>
              </a:rPr>
              <a:t>TÁRSADALMI  DÖNTÉS</a:t>
            </a:r>
            <a:endParaRPr lang="hu-HU" sz="3600" dirty="0" smtClean="0">
              <a:solidFill>
                <a:srgbClr val="C00000"/>
              </a:solidFill>
            </a:endParaRPr>
          </a:p>
          <a:p>
            <a:endParaRPr lang="hu-HU" dirty="0"/>
          </a:p>
        </p:txBody>
      </p:sp>
      <p:pic>
        <p:nvPicPr>
          <p:cNvPr id="5" name="Tartalom helye 4" descr="Zöld Épületek, Építészet, Városi Erdő"/>
          <p:cNvPicPr>
            <a:picLocks noGrp="1"/>
          </p:cNvPicPr>
          <p:nvPr>
            <p:ph idx="1"/>
          </p:nvPr>
        </p:nvPicPr>
        <p:blipFill>
          <a:blip r:embed="rId2" cstate="print"/>
          <a:srcRect/>
          <a:stretch>
            <a:fillRect/>
          </a:stretch>
        </p:blipFill>
        <p:spPr bwMode="auto">
          <a:xfrm>
            <a:off x="1269876" y="0"/>
            <a:ext cx="6084000" cy="6876000"/>
          </a:xfrm>
          <a:prstGeom prst="rect">
            <a:avLst/>
          </a:prstGeom>
          <a:noFill/>
          <a:ln w="9525">
            <a:noFill/>
            <a:miter lim="800000"/>
            <a:headEnd/>
            <a:tailEnd/>
          </a:ln>
        </p:spPr>
      </p:pic>
    </p:spTree>
  </p:cSld>
  <p:clrMapOvr>
    <a:masterClrMapping/>
  </p:clrMapOvr>
  <p:transition spd="med" advClick="0" advTm="30281">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r>
              <a:rPr lang="hu-HU" b="1" dirty="0" smtClean="0"/>
              <a:t/>
            </a:r>
            <a:br>
              <a:rPr lang="hu-HU" b="1" dirty="0" smtClean="0"/>
            </a:br>
            <a:endParaRPr lang="hu-HU" dirty="0"/>
          </a:p>
        </p:txBody>
      </p:sp>
      <p:sp>
        <p:nvSpPr>
          <p:cNvPr id="3" name="Tartalom helye 2"/>
          <p:cNvSpPr>
            <a:spLocks noGrp="1"/>
          </p:cNvSpPr>
          <p:nvPr>
            <p:ph sz="half" idx="1"/>
          </p:nvPr>
        </p:nvSpPr>
        <p:spPr/>
        <p:txBody>
          <a:bodyPr>
            <a:normAutofit fontScale="85000" lnSpcReduction="10000"/>
          </a:bodyPr>
          <a:lstStyle/>
          <a:p>
            <a:r>
              <a:rPr lang="hu-HU" dirty="0" smtClean="0"/>
              <a:t>Jelentős tudományos eredmény, hogy míg a neoklasszikus környezet-gazdaságtan valamennyi társadalmi-gazdasági problémát az erőforrások hatékony elosztására vezet vissza, ma már sokan felismerték, hogy térben és időben változó fogalomként kell tekintsünk az erőforrások mibenlétére is, bár ezen „erőforrások” térben és időben változó, egzakt definíciójával és értékelésével egyelőre adós maradt kutatása. Hiánya számunkra különös jelentőséggel bír, hiszen akadálya annak, hogy a tájban végbemenő folyamatok modellezése során a rendszerünkbe építhessük e tényezőket is. </a:t>
            </a:r>
            <a:endParaRPr lang="hu-HU" dirty="0"/>
          </a:p>
        </p:txBody>
      </p:sp>
      <p:pic>
        <p:nvPicPr>
          <p:cNvPr id="5" name="Tartalom helye 4" descr="Társadalom-bevonás a Víz Keretirányelv ajánlásai szerint - ppt letölteni"/>
          <p:cNvPicPr>
            <a:picLocks noGrp="1"/>
          </p:cNvPicPr>
          <p:nvPr>
            <p:ph sz="half" idx="2"/>
          </p:nvPr>
        </p:nvPicPr>
        <p:blipFill>
          <a:blip r:embed="rId2" cstate="print"/>
          <a:srcRect l="9151" t="3102" r="5872"/>
          <a:stretch>
            <a:fillRect/>
          </a:stretch>
        </p:blipFill>
        <p:spPr bwMode="auto">
          <a:xfrm>
            <a:off x="6598468" y="1412776"/>
            <a:ext cx="5256000" cy="4860000"/>
          </a:xfrm>
          <a:prstGeom prst="rect">
            <a:avLst/>
          </a:prstGeom>
          <a:noFill/>
          <a:ln w="9525">
            <a:noFill/>
            <a:miter lim="800000"/>
            <a:headEnd/>
            <a:tailEnd/>
          </a:ln>
        </p:spPr>
      </p:pic>
    </p:spTree>
  </p:cSld>
  <p:clrMapOvr>
    <a:masterClrMapping/>
  </p:clrMapOvr>
  <p:transition spd="med" advClick="0" advTm="35172">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3" name="Tartalom helye 2"/>
          <p:cNvSpPr>
            <a:spLocks noGrp="1"/>
          </p:cNvSpPr>
          <p:nvPr>
            <p:ph sz="half" idx="1"/>
          </p:nvPr>
        </p:nvSpPr>
        <p:spPr/>
        <p:txBody>
          <a:bodyPr>
            <a:normAutofit lnSpcReduction="10000"/>
          </a:bodyPr>
          <a:lstStyle/>
          <a:p>
            <a:r>
              <a:rPr lang="hu-HU" sz="2800" dirty="0" smtClean="0"/>
              <a:t>A megvalósítani kívánt környezethasználat tér- és időbeli következményei, előnyei és hátrányai, élvezői és kárviselői különbözőek, mint ahogyan </a:t>
            </a:r>
            <a:r>
              <a:rPr lang="hu-HU" sz="2800" b="1" dirty="0" smtClean="0"/>
              <a:t>különbözőek</a:t>
            </a:r>
            <a:r>
              <a:rPr lang="hu-HU" sz="2800" dirty="0" smtClean="0"/>
              <a:t> az ezeket realizáló </a:t>
            </a:r>
            <a:r>
              <a:rPr lang="hu-HU" sz="2800" b="1" dirty="0" smtClean="0"/>
              <a:t>társadalmi csoportok igényei és érdekérvényesítő képességei is !</a:t>
            </a:r>
            <a:endParaRPr lang="hu-HU" sz="2800" b="1" dirty="0"/>
          </a:p>
        </p:txBody>
      </p:sp>
      <p:pic>
        <p:nvPicPr>
          <p:cNvPr id="5" name="Tartalom helye 4" descr="Civil társadalom, politikai döntéshozatal"/>
          <p:cNvPicPr>
            <a:picLocks noGrp="1"/>
          </p:cNvPicPr>
          <p:nvPr>
            <p:ph sz="half" idx="2"/>
          </p:nvPr>
        </p:nvPicPr>
        <p:blipFill>
          <a:blip r:embed="rId2" cstate="print"/>
          <a:srcRect/>
          <a:stretch>
            <a:fillRect/>
          </a:stretch>
        </p:blipFill>
        <p:spPr bwMode="auto">
          <a:xfrm>
            <a:off x="6094412" y="1556792"/>
            <a:ext cx="5220000" cy="3852000"/>
          </a:xfrm>
          <a:prstGeom prst="rect">
            <a:avLst/>
          </a:prstGeom>
          <a:noFill/>
          <a:ln w="9525">
            <a:noFill/>
            <a:miter lim="800000"/>
            <a:headEnd/>
            <a:tailEnd/>
          </a:ln>
        </p:spPr>
      </p:pic>
    </p:spTree>
  </p:cSld>
  <p:clrMapOvr>
    <a:masterClrMapping/>
  </p:clrMapOvr>
  <p:transition spd="med" advClick="0" advTm="29984">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r>
            <a:br>
              <a:rPr lang="hu-HU" dirty="0" smtClean="0"/>
            </a:br>
            <a:r>
              <a:rPr lang="hu-HU" dirty="0" smtClean="0"/>
              <a:t/>
            </a:r>
            <a:br>
              <a:rPr lang="hu-HU" dirty="0" smtClean="0"/>
            </a:br>
            <a:endParaRPr lang="hu-HU" dirty="0"/>
          </a:p>
        </p:txBody>
      </p:sp>
      <p:sp>
        <p:nvSpPr>
          <p:cNvPr id="4" name="Szöveg helye 3"/>
          <p:cNvSpPr>
            <a:spLocks noGrp="1"/>
          </p:cNvSpPr>
          <p:nvPr>
            <p:ph type="body" sz="half" idx="2"/>
          </p:nvPr>
        </p:nvSpPr>
        <p:spPr/>
        <p:txBody>
          <a:bodyPr>
            <a:normAutofit lnSpcReduction="10000"/>
          </a:bodyPr>
          <a:lstStyle/>
          <a:p>
            <a:r>
              <a:rPr lang="hu-HU" sz="2800" b="1" dirty="0" smtClean="0"/>
              <a:t>A  közgazdaságban minden fogalom és kategória értékvezérelt! </a:t>
            </a:r>
          </a:p>
          <a:p>
            <a:endParaRPr lang="hu-HU" dirty="0"/>
          </a:p>
        </p:txBody>
      </p:sp>
      <p:pic>
        <p:nvPicPr>
          <p:cNvPr id="5" name="Tartalom helye 4" descr="3. Miért kell állandóan döntéseket hoznunk, választanunk? | Pénziránytű  Alapítvány"/>
          <p:cNvPicPr>
            <a:picLocks noGrp="1"/>
          </p:cNvPicPr>
          <p:nvPr>
            <p:ph idx="1"/>
          </p:nvPr>
        </p:nvPicPr>
        <p:blipFill>
          <a:blip r:embed="rId2" cstate="print"/>
          <a:srcRect/>
          <a:stretch>
            <a:fillRect/>
          </a:stretch>
        </p:blipFill>
        <p:spPr bwMode="auto">
          <a:xfrm>
            <a:off x="1269876" y="1772816"/>
            <a:ext cx="6172200" cy="3664386"/>
          </a:xfrm>
          <a:prstGeom prst="rect">
            <a:avLst/>
          </a:prstGeom>
          <a:noFill/>
          <a:ln w="9525">
            <a:noFill/>
            <a:miter lim="800000"/>
            <a:headEnd/>
            <a:tailEnd/>
          </a:ln>
        </p:spPr>
      </p:pic>
      <p:sp>
        <p:nvSpPr>
          <p:cNvPr id="6" name="Téglalap 5"/>
          <p:cNvSpPr/>
          <p:nvPr/>
        </p:nvSpPr>
        <p:spPr>
          <a:xfrm>
            <a:off x="4654252" y="692696"/>
            <a:ext cx="4672803" cy="523220"/>
          </a:xfrm>
          <a:prstGeom prst="rect">
            <a:avLst/>
          </a:prstGeom>
        </p:spPr>
        <p:txBody>
          <a:bodyPr wrap="square">
            <a:spAutoFit/>
          </a:bodyPr>
          <a:lstStyle/>
          <a:p>
            <a:r>
              <a:rPr lang="hu-HU" sz="2800" b="1" dirty="0" smtClean="0">
                <a:solidFill>
                  <a:srgbClr val="C00000"/>
                </a:solidFill>
              </a:rPr>
              <a:t>TÁRSADALMI   DÖNTÉS</a:t>
            </a:r>
            <a:endParaRPr lang="hu-HU" sz="2800" dirty="0">
              <a:solidFill>
                <a:srgbClr val="C00000"/>
              </a:solidFill>
            </a:endParaRPr>
          </a:p>
        </p:txBody>
      </p:sp>
    </p:spTree>
  </p:cSld>
  <p:clrMapOvr>
    <a:masterClrMapping/>
  </p:clrMapOvr>
  <p:transition spd="med" advClick="0" advTm="30531">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3" name="Szöveg helye 2"/>
          <p:cNvSpPr>
            <a:spLocks noGrp="1"/>
          </p:cNvSpPr>
          <p:nvPr>
            <p:ph type="body" idx="1"/>
          </p:nvPr>
        </p:nvSpPr>
        <p:spPr/>
        <p:txBody>
          <a:bodyPr/>
          <a:lstStyle/>
          <a:p>
            <a:r>
              <a:rPr lang="hu-HU" sz="2800" b="1" dirty="0" smtClean="0">
                <a:solidFill>
                  <a:srgbClr val="C00000"/>
                </a:solidFill>
              </a:rPr>
              <a:t>KI  DÖNT </a:t>
            </a:r>
          </a:p>
          <a:p>
            <a:r>
              <a:rPr lang="hu-HU" sz="2000" b="1" dirty="0" smtClean="0"/>
              <a:t>A  KÖRNYEZETI  CÉLÁLLAPOTRÓL?</a:t>
            </a:r>
            <a:endParaRPr lang="hu-HU" sz="2000" b="1" dirty="0"/>
          </a:p>
        </p:txBody>
      </p:sp>
      <p:sp>
        <p:nvSpPr>
          <p:cNvPr id="4" name="Tartalom helye 3"/>
          <p:cNvSpPr>
            <a:spLocks noGrp="1"/>
          </p:cNvSpPr>
          <p:nvPr>
            <p:ph sz="half" idx="2"/>
          </p:nvPr>
        </p:nvSpPr>
        <p:spPr/>
        <p:txBody>
          <a:bodyPr>
            <a:normAutofit/>
          </a:bodyPr>
          <a:lstStyle/>
          <a:p>
            <a:r>
              <a:rPr lang="hu-HU" sz="3200" b="1" dirty="0" smtClean="0"/>
              <a:t>A befektető ?</a:t>
            </a:r>
          </a:p>
          <a:p>
            <a:r>
              <a:rPr lang="hu-HU" sz="3200" b="1" dirty="0" smtClean="0"/>
              <a:t>A környezethasználó ?</a:t>
            </a:r>
          </a:p>
          <a:p>
            <a:r>
              <a:rPr lang="hu-HU" sz="3200" b="1" dirty="0" smtClean="0"/>
              <a:t>A politika/politikus ?</a:t>
            </a:r>
          </a:p>
          <a:p>
            <a:r>
              <a:rPr lang="hu-HU" sz="3200" b="1" dirty="0" smtClean="0"/>
              <a:t>Az önkormányzat ?</a:t>
            </a:r>
          </a:p>
          <a:p>
            <a:r>
              <a:rPr lang="hu-HU" sz="3200" b="1" dirty="0" smtClean="0"/>
              <a:t>Az ott élők?</a:t>
            </a:r>
            <a:endParaRPr lang="hu-HU" sz="3200" b="1" dirty="0"/>
          </a:p>
        </p:txBody>
      </p:sp>
      <p:sp>
        <p:nvSpPr>
          <p:cNvPr id="5" name="Szöveg helye 4"/>
          <p:cNvSpPr>
            <a:spLocks noGrp="1"/>
          </p:cNvSpPr>
          <p:nvPr>
            <p:ph type="body" sz="quarter" idx="3"/>
          </p:nvPr>
        </p:nvSpPr>
        <p:spPr/>
        <p:txBody>
          <a:bodyPr/>
          <a:lstStyle/>
          <a:p>
            <a:r>
              <a:rPr lang="hu-HU" dirty="0" smtClean="0"/>
              <a:t>GONDOLKODJ GLOBÁLISAN – </a:t>
            </a:r>
            <a:r>
              <a:rPr lang="hu-HU" b="1" dirty="0" smtClean="0">
                <a:solidFill>
                  <a:srgbClr val="00B050"/>
                </a:solidFill>
              </a:rPr>
              <a:t>CSELEKEDJ   LOKÁLISAN !</a:t>
            </a:r>
            <a:endParaRPr lang="hu-HU" b="1" dirty="0">
              <a:solidFill>
                <a:srgbClr val="00B050"/>
              </a:solidFill>
            </a:endParaRPr>
          </a:p>
        </p:txBody>
      </p:sp>
      <p:pic>
        <p:nvPicPr>
          <p:cNvPr id="7" name="Kép helye 4" descr="http://sysbook.sztaki.hu/dia/Dia83.gif"/>
          <p:cNvPicPr>
            <a:picLocks noGrp="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1250" y="2580283"/>
            <a:ext cx="4703763" cy="3527822"/>
          </a:xfrm>
          <a:prstGeom prst="rect">
            <a:avLst/>
          </a:prstGeom>
          <a:noFill/>
          <a:ln>
            <a:noFill/>
          </a:ln>
        </p:spPr>
      </p:pic>
    </p:spTree>
  </p:cSld>
  <p:clrMapOvr>
    <a:masterClrMapping/>
  </p:clrMapOvr>
  <p:transition spd="med" advClick="0" advTm="30422">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3" name="Szöveg helye 2"/>
          <p:cNvSpPr>
            <a:spLocks noGrp="1"/>
          </p:cNvSpPr>
          <p:nvPr>
            <p:ph type="body" idx="1"/>
          </p:nvPr>
        </p:nvSpPr>
        <p:spPr/>
        <p:txBody>
          <a:bodyPr/>
          <a:lstStyle/>
          <a:p>
            <a:r>
              <a:rPr lang="hu-HU" sz="2800" b="1" dirty="0" smtClean="0">
                <a:solidFill>
                  <a:srgbClr val="FF0000"/>
                </a:solidFill>
              </a:rPr>
              <a:t>KI vagy MI  DÖNT </a:t>
            </a:r>
          </a:p>
          <a:p>
            <a:r>
              <a:rPr lang="hu-HU" sz="2000" b="1" dirty="0" smtClean="0"/>
              <a:t>A KÖRNYEZETI  CÉLÁLLAPOTRÓL?</a:t>
            </a:r>
          </a:p>
          <a:p>
            <a:endParaRPr lang="hu-HU" dirty="0"/>
          </a:p>
        </p:txBody>
      </p:sp>
      <p:sp>
        <p:nvSpPr>
          <p:cNvPr id="4" name="Tartalom helye 3"/>
          <p:cNvSpPr>
            <a:spLocks noGrp="1"/>
          </p:cNvSpPr>
          <p:nvPr>
            <p:ph sz="half" idx="2"/>
          </p:nvPr>
        </p:nvSpPr>
        <p:spPr/>
        <p:txBody>
          <a:bodyPr>
            <a:normAutofit/>
          </a:bodyPr>
          <a:lstStyle/>
          <a:p>
            <a:r>
              <a:rPr lang="hu-HU" sz="2400" b="1" dirty="0" smtClean="0"/>
              <a:t>Mire van forrás?</a:t>
            </a:r>
          </a:p>
          <a:p>
            <a:r>
              <a:rPr lang="hu-HU" sz="2400" b="1" dirty="0" smtClean="0"/>
              <a:t>Mi biztosítja a foglalkoztatást?</a:t>
            </a:r>
          </a:p>
          <a:p>
            <a:r>
              <a:rPr lang="hu-HU" sz="2400" b="1" dirty="0" smtClean="0"/>
              <a:t>Mi biztosítja a gazdasági növekedést?</a:t>
            </a:r>
          </a:p>
          <a:p>
            <a:r>
              <a:rPr lang="hu-HU" sz="2400" b="1" dirty="0" smtClean="0"/>
              <a:t>Mi biztosítja a </a:t>
            </a:r>
            <a:r>
              <a:rPr lang="hu-HU" sz="2400" b="1" dirty="0" err="1" smtClean="0"/>
              <a:t>biodiverzitást</a:t>
            </a:r>
            <a:r>
              <a:rPr lang="hu-HU" sz="2400" b="1" dirty="0" smtClean="0"/>
              <a:t>?</a:t>
            </a:r>
          </a:p>
          <a:p>
            <a:r>
              <a:rPr lang="hu-HU" sz="2400" b="1" dirty="0" smtClean="0"/>
              <a:t>Mi biztosítja a fenntarthatóságot?</a:t>
            </a:r>
            <a:endParaRPr lang="hu-HU" sz="2400" b="1" dirty="0"/>
          </a:p>
        </p:txBody>
      </p:sp>
      <p:sp>
        <p:nvSpPr>
          <p:cNvPr id="5" name="Szöveg helye 4"/>
          <p:cNvSpPr>
            <a:spLocks noGrp="1"/>
          </p:cNvSpPr>
          <p:nvPr>
            <p:ph type="body" sz="quarter" idx="3"/>
          </p:nvPr>
        </p:nvSpPr>
        <p:spPr/>
        <p:txBody>
          <a:bodyPr/>
          <a:lstStyle/>
          <a:p>
            <a:r>
              <a:rPr lang="hu-HU" b="1" dirty="0" smtClean="0"/>
              <a:t>A </a:t>
            </a:r>
            <a:r>
              <a:rPr lang="hu-HU" b="1" dirty="0" smtClean="0">
                <a:solidFill>
                  <a:srgbClr val="FF0000"/>
                </a:solidFill>
              </a:rPr>
              <a:t>GLOBÁLIS ÉRDEK </a:t>
            </a:r>
            <a:r>
              <a:rPr lang="hu-HU" dirty="0" smtClean="0"/>
              <a:t>– vagy a </a:t>
            </a:r>
            <a:r>
              <a:rPr lang="hu-HU" sz="2000" b="1" dirty="0" smtClean="0">
                <a:solidFill>
                  <a:srgbClr val="00B050"/>
                </a:solidFill>
              </a:rPr>
              <a:t>LOKÁLIS  TERMÉSZETI  ADOTTSÁG</a:t>
            </a:r>
            <a:r>
              <a:rPr lang="hu-HU" sz="2000" dirty="0" smtClean="0">
                <a:solidFill>
                  <a:srgbClr val="00B050"/>
                </a:solidFill>
              </a:rPr>
              <a:t>?</a:t>
            </a:r>
            <a:endParaRPr lang="hu-HU" sz="2000" dirty="0">
              <a:solidFill>
                <a:srgbClr val="00B050"/>
              </a:solidFill>
            </a:endParaRPr>
          </a:p>
        </p:txBody>
      </p:sp>
      <p:sp>
        <p:nvSpPr>
          <p:cNvPr id="6" name="Tartalom helye 5"/>
          <p:cNvSpPr>
            <a:spLocks noGrp="1"/>
          </p:cNvSpPr>
          <p:nvPr>
            <p:ph sz="quarter" idx="4"/>
          </p:nvPr>
        </p:nvSpPr>
        <p:spPr/>
        <p:txBody>
          <a:bodyPr>
            <a:normAutofit/>
          </a:bodyPr>
          <a:lstStyle/>
          <a:p>
            <a:r>
              <a:rPr lang="hu-HU" sz="2800" b="1" dirty="0" smtClean="0"/>
              <a:t>Mi biztosítja a természeti rendszerek fenntarthatóságát?</a:t>
            </a:r>
          </a:p>
          <a:p>
            <a:r>
              <a:rPr lang="hu-HU" sz="2800" b="1" dirty="0" smtClean="0"/>
              <a:t>Mi biztosítja a társadalmi rendszerek fenntarthatóságát?</a:t>
            </a:r>
          </a:p>
          <a:p>
            <a:r>
              <a:rPr lang="hu-HU" sz="2800" b="1" dirty="0" smtClean="0"/>
              <a:t>Mi a valós gazdasági érdek?</a:t>
            </a:r>
            <a:endParaRPr lang="hu-HU" sz="2800" b="1" dirty="0"/>
          </a:p>
        </p:txBody>
      </p:sp>
    </p:spTree>
  </p:cSld>
  <p:clrMapOvr>
    <a:masterClrMapping/>
  </p:clrMapOvr>
  <p:transition spd="med" advClick="0" advTm="30719">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b="1" dirty="0" smtClean="0">
                <a:solidFill>
                  <a:srgbClr val="00B050"/>
                </a:solidFill>
              </a:rPr>
              <a:t/>
            </a:r>
            <a:br>
              <a:rPr lang="hu-HU" b="1" dirty="0" smtClean="0">
                <a:solidFill>
                  <a:srgbClr val="00B050"/>
                </a:solidFill>
              </a:rPr>
            </a:br>
            <a:r>
              <a:rPr lang="hu-HU" sz="4000" b="1" dirty="0" smtClean="0">
                <a:solidFill>
                  <a:srgbClr val="00B050"/>
                </a:solidFill>
              </a:rPr>
              <a:t>KÖRNYEZETI  CÉLÁLLAPOT</a:t>
            </a:r>
            <a:br>
              <a:rPr lang="hu-HU" sz="4000" b="1" dirty="0" smtClean="0">
                <a:solidFill>
                  <a:srgbClr val="00B050"/>
                </a:solidFill>
              </a:rPr>
            </a:br>
            <a:endParaRPr lang="hu-HU" sz="4000" b="1" dirty="0">
              <a:solidFill>
                <a:srgbClr val="00B050"/>
              </a:solidFill>
            </a:endParaRPr>
          </a:p>
        </p:txBody>
      </p:sp>
      <p:sp>
        <p:nvSpPr>
          <p:cNvPr id="3" name="Tartalom helye 2"/>
          <p:cNvSpPr>
            <a:spLocks noGrp="1"/>
          </p:cNvSpPr>
          <p:nvPr>
            <p:ph sz="half" idx="1"/>
          </p:nvPr>
        </p:nvSpPr>
        <p:spPr/>
        <p:txBody>
          <a:bodyPr>
            <a:normAutofit/>
          </a:bodyPr>
          <a:lstStyle/>
          <a:p>
            <a:r>
              <a:rPr lang="hu-HU" sz="3200" b="1" dirty="0" smtClean="0">
                <a:solidFill>
                  <a:srgbClr val="C00000"/>
                </a:solidFill>
              </a:rPr>
              <a:t>AZ  AGGLOMERÁCIÓ  ADJA  A VÁROSOK  SZÁMÁRA  A  MUNKAERŐT,  AZ ÉLELMET  ÉS  AZ IVÓVIZET –</a:t>
            </a:r>
          </a:p>
          <a:p>
            <a:r>
              <a:rPr lang="hu-HU" sz="3200" b="1" dirty="0" smtClean="0">
                <a:solidFill>
                  <a:srgbClr val="C00000"/>
                </a:solidFill>
              </a:rPr>
              <a:t> CSERÉBE A VÁROSOK HULLADÉKÁT KAPJA </a:t>
            </a:r>
            <a:endParaRPr lang="hu-HU" sz="3200" b="1" dirty="0">
              <a:solidFill>
                <a:srgbClr val="C00000"/>
              </a:solidFill>
            </a:endParaRPr>
          </a:p>
        </p:txBody>
      </p:sp>
      <p:sp>
        <p:nvSpPr>
          <p:cNvPr id="6" name="Tartalom helye 5"/>
          <p:cNvSpPr>
            <a:spLocks noGrp="1"/>
          </p:cNvSpPr>
          <p:nvPr>
            <p:ph sz="half" idx="2"/>
          </p:nvPr>
        </p:nvSpPr>
        <p:spPr/>
        <p:txBody>
          <a:bodyPr/>
          <a:lstStyle/>
          <a:p>
            <a:endParaRPr lang="hu-HU"/>
          </a:p>
        </p:txBody>
      </p:sp>
      <p:pic>
        <p:nvPicPr>
          <p:cNvPr id="7" name="Tartalom helye 7" descr="KapcsolÃ³dÃ³ kÃ©p"/>
          <p:cNvPicPr>
            <a:picLocks/>
          </p:cNvPicPr>
          <p:nvPr/>
        </p:nvPicPr>
        <p:blipFill>
          <a:blip r:embed="rId2" cstate="print"/>
          <a:srcRect/>
          <a:stretch>
            <a:fillRect/>
          </a:stretch>
        </p:blipFill>
        <p:spPr bwMode="auto">
          <a:xfrm>
            <a:off x="6238428" y="1700808"/>
            <a:ext cx="5508000" cy="4572000"/>
          </a:xfrm>
          <a:prstGeom prst="rect">
            <a:avLst/>
          </a:prstGeom>
          <a:noFill/>
          <a:ln w="9525">
            <a:noFill/>
            <a:miter lim="800000"/>
            <a:headEnd/>
            <a:tailEnd/>
          </a:ln>
        </p:spPr>
      </p:pic>
    </p:spTree>
  </p:cSld>
  <p:clrMapOvr>
    <a:masterClrMapping/>
  </p:clrMapOvr>
  <p:transition spd="med" advClick="0" advTm="35171">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 </a:t>
            </a:r>
            <a:r>
              <a:rPr lang="hu-HU" b="1" dirty="0" smtClean="0"/>
              <a:t>–</a:t>
            </a:r>
            <a:br>
              <a:rPr lang="hu-HU" b="1" dirty="0" smtClean="0"/>
            </a:br>
            <a:r>
              <a:rPr lang="hu-HU" b="1" dirty="0" smtClean="0">
                <a:solidFill>
                  <a:srgbClr val="00B050"/>
                </a:solidFill>
              </a:rPr>
              <a:t>KÖRNYEZETI  CÉLÁLLAPOT</a:t>
            </a:r>
            <a:endParaRPr lang="hu-HU" dirty="0">
              <a:solidFill>
                <a:srgbClr val="00B050"/>
              </a:solidFill>
            </a:endParaRPr>
          </a:p>
        </p:txBody>
      </p:sp>
      <p:sp>
        <p:nvSpPr>
          <p:cNvPr id="4" name="Tartalom helye 3"/>
          <p:cNvSpPr>
            <a:spLocks noGrp="1"/>
          </p:cNvSpPr>
          <p:nvPr>
            <p:ph sz="half" idx="2"/>
          </p:nvPr>
        </p:nvSpPr>
        <p:spPr/>
        <p:txBody>
          <a:bodyPr>
            <a:normAutofit/>
          </a:bodyPr>
          <a:lstStyle/>
          <a:p>
            <a:pPr>
              <a:buNone/>
            </a:pPr>
            <a:r>
              <a:rPr lang="hu-HU" dirty="0" smtClean="0">
                <a:solidFill>
                  <a:srgbClr val="FF0000"/>
                </a:solidFill>
              </a:rPr>
              <a:t>Az eddig alkalmazott gyakorlat nem képes figyelembe venni hogy</a:t>
            </a:r>
          </a:p>
          <a:p>
            <a:pPr>
              <a:buFont typeface="Wingdings" pitchFamily="2" charset="2"/>
              <a:buChar char="Ø"/>
            </a:pPr>
            <a:r>
              <a:rPr lang="hu-HU" b="1" dirty="0" smtClean="0"/>
              <a:t>különböző élethelyzetű egyéneknek ill. társadalmi csoportoknak eltérő környezeti célállapotra irányuló igényeik vannak, </a:t>
            </a:r>
          </a:p>
          <a:p>
            <a:pPr>
              <a:buFont typeface="Wingdings" pitchFamily="2" charset="2"/>
              <a:buChar char="Ø"/>
            </a:pPr>
            <a:r>
              <a:rPr lang="hu-HU" b="1" dirty="0" smtClean="0"/>
              <a:t>eltérnek egymástól a környezethasználat rövid-, közép- és </a:t>
            </a:r>
            <a:r>
              <a:rPr lang="hu-HU" b="1" dirty="0" err="1" smtClean="0"/>
              <a:t>hosszútávú</a:t>
            </a:r>
            <a:r>
              <a:rPr lang="hu-HU" b="1" dirty="0" smtClean="0"/>
              <a:t> időben mérhető hasznai és kárai</a:t>
            </a:r>
          </a:p>
          <a:p>
            <a:endParaRPr lang="hu-HU" dirty="0" smtClean="0"/>
          </a:p>
          <a:p>
            <a:endParaRPr lang="hu-HU" dirty="0"/>
          </a:p>
        </p:txBody>
      </p:sp>
      <p:pic>
        <p:nvPicPr>
          <p:cNvPr id="5" name="Kép helye 4" descr="http://sysbook.sztaki.hu/dia/Dia83.gif"/>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53852" y="1700808"/>
            <a:ext cx="4968000" cy="4248000"/>
          </a:xfrm>
          <a:prstGeom prst="rect">
            <a:avLst/>
          </a:prstGeom>
          <a:noFill/>
          <a:ln>
            <a:noFill/>
          </a:ln>
        </p:spPr>
      </p:pic>
    </p:spTree>
  </p:cSld>
  <p:clrMapOvr>
    <a:masterClrMapping/>
  </p:clrMapOvr>
  <p:transition spd="med" advClick="0" advTm="30203">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 </a:t>
            </a:r>
            <a:r>
              <a:rPr lang="hu-HU" b="1" dirty="0" smtClean="0"/>
              <a:t>–</a:t>
            </a:r>
            <a:br>
              <a:rPr lang="hu-HU" b="1" dirty="0" smtClean="0"/>
            </a:br>
            <a:r>
              <a:rPr lang="hu-HU" b="1" dirty="0" smtClean="0">
                <a:solidFill>
                  <a:srgbClr val="00B050"/>
                </a:solidFill>
              </a:rPr>
              <a:t>KÖRNYEZETI  CÉLÁLLAPOT</a:t>
            </a:r>
            <a:endParaRPr lang="hu-HU" dirty="0">
              <a:solidFill>
                <a:srgbClr val="00B050"/>
              </a:solidFill>
            </a:endParaRPr>
          </a:p>
        </p:txBody>
      </p:sp>
      <p:sp>
        <p:nvSpPr>
          <p:cNvPr id="3" name="Szöveg helye 2"/>
          <p:cNvSpPr>
            <a:spLocks noGrp="1"/>
          </p:cNvSpPr>
          <p:nvPr>
            <p:ph type="body" idx="1"/>
          </p:nvPr>
        </p:nvSpPr>
        <p:spPr/>
        <p:txBody>
          <a:bodyPr/>
          <a:lstStyle/>
          <a:p>
            <a:pPr algn="ctr"/>
            <a:r>
              <a:rPr lang="hu-HU" sz="3200" b="1" dirty="0" smtClean="0">
                <a:solidFill>
                  <a:srgbClr val="C00000"/>
                </a:solidFill>
              </a:rPr>
              <a:t>HIÁNYZIK</a:t>
            </a:r>
            <a:endParaRPr lang="hu-HU" sz="3200" b="1" dirty="0">
              <a:solidFill>
                <a:srgbClr val="C00000"/>
              </a:solidFill>
            </a:endParaRPr>
          </a:p>
        </p:txBody>
      </p:sp>
      <p:sp>
        <p:nvSpPr>
          <p:cNvPr id="4" name="Tartalom helye 3"/>
          <p:cNvSpPr>
            <a:spLocks noGrp="1"/>
          </p:cNvSpPr>
          <p:nvPr>
            <p:ph sz="half" idx="2"/>
          </p:nvPr>
        </p:nvSpPr>
        <p:spPr/>
        <p:txBody>
          <a:bodyPr>
            <a:normAutofit fontScale="92500" lnSpcReduction="20000"/>
          </a:bodyPr>
          <a:lstStyle/>
          <a:p>
            <a:pPr>
              <a:buFont typeface="Wingdings" pitchFamily="2" charset="2"/>
              <a:buChar char="Ø"/>
            </a:pPr>
            <a:r>
              <a:rPr lang="hu-HU" b="1" dirty="0" smtClean="0"/>
              <a:t>a természeti rendszerek komplexitásában történő vizsgálat igénye,</a:t>
            </a:r>
          </a:p>
          <a:p>
            <a:pPr>
              <a:buFont typeface="Wingdings" pitchFamily="2" charset="2"/>
              <a:buChar char="Ø"/>
            </a:pPr>
            <a:r>
              <a:rPr lang="hu-HU" b="1" dirty="0" smtClean="0"/>
              <a:t> a hatásviselőkre gyakorolt következmények szakszerű mérlegelésének az igénye,</a:t>
            </a:r>
          </a:p>
          <a:p>
            <a:pPr>
              <a:buFont typeface="Wingdings" pitchFamily="2" charset="2"/>
              <a:buChar char="Ø"/>
            </a:pPr>
            <a:r>
              <a:rPr lang="hu-HU" b="1" dirty="0" smtClean="0"/>
              <a:t> a különböző időtávú következmények mérlegelésének az igénye, </a:t>
            </a:r>
          </a:p>
          <a:p>
            <a:pPr>
              <a:buFont typeface="Wingdings" pitchFamily="2" charset="2"/>
              <a:buChar char="Ø"/>
            </a:pPr>
            <a:r>
              <a:rPr lang="hu-HU" b="1" dirty="0" smtClean="0"/>
              <a:t>a hálózatként működő környezeti-társadalmi rendszer alrendszereinek általánosíthatatlan, egyedi jellemzőinek értékelése </a:t>
            </a:r>
          </a:p>
          <a:p>
            <a:endParaRPr lang="hu-HU" dirty="0"/>
          </a:p>
        </p:txBody>
      </p:sp>
      <p:sp>
        <p:nvSpPr>
          <p:cNvPr id="5" name="Szöveg helye 4"/>
          <p:cNvSpPr>
            <a:spLocks noGrp="1"/>
          </p:cNvSpPr>
          <p:nvPr>
            <p:ph type="body" sz="quarter" idx="3"/>
          </p:nvPr>
        </p:nvSpPr>
        <p:spPr/>
        <p:txBody>
          <a:bodyPr/>
          <a:lstStyle/>
          <a:p>
            <a:r>
              <a:rPr lang="hu-HU" dirty="0" smtClean="0">
                <a:solidFill>
                  <a:srgbClr val="C00000"/>
                </a:solidFill>
              </a:rPr>
              <a:t>EGYÉNI és TÁRSADALMI DÖNTÉS - </a:t>
            </a:r>
            <a:r>
              <a:rPr lang="hu-HU" b="1" dirty="0" smtClean="0">
                <a:solidFill>
                  <a:srgbClr val="C00000"/>
                </a:solidFill>
              </a:rPr>
              <a:t>KÖZJÓ</a:t>
            </a:r>
            <a:endParaRPr lang="hu-HU" b="1" dirty="0">
              <a:solidFill>
                <a:srgbClr val="C00000"/>
              </a:solidFill>
            </a:endParaRPr>
          </a:p>
        </p:txBody>
      </p:sp>
      <p:pic>
        <p:nvPicPr>
          <p:cNvPr id="7" name="Tartalom helye 6" descr="Gazdaságpolitika 6.ea. - ppt letölteni"/>
          <p:cNvPicPr>
            <a:picLocks noGrp="1"/>
          </p:cNvPicPr>
          <p:nvPr>
            <p:ph sz="quarter" idx="4"/>
          </p:nvPr>
        </p:nvPicPr>
        <p:blipFill>
          <a:blip r:embed="rId2" cstate="print"/>
          <a:srcRect t="19834" r="791"/>
          <a:stretch>
            <a:fillRect/>
          </a:stretch>
        </p:blipFill>
        <p:spPr bwMode="auto">
          <a:xfrm>
            <a:off x="6238428" y="2492896"/>
            <a:ext cx="5148000" cy="3492000"/>
          </a:xfrm>
          <a:prstGeom prst="rect">
            <a:avLst/>
          </a:prstGeom>
          <a:noFill/>
          <a:ln w="9525">
            <a:noFill/>
            <a:miter lim="800000"/>
            <a:headEnd/>
            <a:tailEnd/>
          </a:ln>
        </p:spPr>
      </p:pic>
    </p:spTree>
  </p:cSld>
  <p:clrMapOvr>
    <a:masterClrMapping/>
  </p:clrMapOvr>
  <p:transition spd="med" advClick="0" advTm="36485">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TÁRSADALMI   DÖNTÉS</a:t>
            </a:r>
            <a:br>
              <a:rPr lang="hu-HU" b="1" dirty="0" smtClean="0">
                <a:solidFill>
                  <a:srgbClr val="C00000"/>
                </a:solidFill>
              </a:rPr>
            </a:br>
            <a:endParaRPr lang="hu-HU" dirty="0">
              <a:solidFill>
                <a:srgbClr val="C00000"/>
              </a:solidFill>
            </a:endParaRPr>
          </a:p>
        </p:txBody>
      </p:sp>
      <p:sp>
        <p:nvSpPr>
          <p:cNvPr id="4" name="Tartalom helye 3"/>
          <p:cNvSpPr>
            <a:spLocks noGrp="1"/>
          </p:cNvSpPr>
          <p:nvPr>
            <p:ph sz="half" idx="2"/>
          </p:nvPr>
        </p:nvSpPr>
        <p:spPr/>
        <p:txBody>
          <a:bodyPr>
            <a:normAutofit/>
          </a:bodyPr>
          <a:lstStyle/>
          <a:p>
            <a:r>
              <a:rPr lang="hu-HU" sz="3200" b="1" dirty="0" smtClean="0">
                <a:solidFill>
                  <a:srgbClr val="C00000"/>
                </a:solidFill>
              </a:rPr>
              <a:t>A döntéshozatali eljárásba bevont csoportok sem megfelelő tudással, sem megfelelő mélységű információval nem rendelkeznek döntéseik valós következményeiről </a:t>
            </a:r>
            <a:endParaRPr lang="hu-HU" sz="3200" b="1" dirty="0">
              <a:solidFill>
                <a:srgbClr val="C00000"/>
              </a:solidFill>
            </a:endParaRPr>
          </a:p>
        </p:txBody>
      </p:sp>
      <p:pic>
        <p:nvPicPr>
          <p:cNvPr id="5" name="Tartalom helye 4" descr="C:\Users\Lenovo\Downloads\unnamed (2).jpg"/>
          <p:cNvPicPr>
            <a:picLocks noGrp="1"/>
          </p:cNvPicPr>
          <p:nvPr>
            <p:ph sz="half" idx="1"/>
          </p:nvPr>
        </p:nvPicPr>
        <p:blipFill>
          <a:blip r:embed="rId2" cstate="print"/>
          <a:srcRect l="10262" t="6848" r="11744" b="9610"/>
          <a:stretch>
            <a:fillRect/>
          </a:stretch>
        </p:blipFill>
        <p:spPr bwMode="auto">
          <a:xfrm>
            <a:off x="1053852" y="1628800"/>
            <a:ext cx="5148000" cy="4428000"/>
          </a:xfrm>
          <a:prstGeom prst="rect">
            <a:avLst/>
          </a:prstGeom>
          <a:noFill/>
          <a:ln w="9525">
            <a:noFill/>
            <a:miter lim="800000"/>
            <a:headEnd/>
            <a:tailEnd/>
          </a:ln>
        </p:spPr>
      </p:pic>
    </p:spTree>
  </p:cSld>
  <p:clrMapOvr>
    <a:masterClrMapping/>
  </p:clrMapOvr>
  <p:transition spd="med" advClick="0" advTm="35453">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endParaRPr lang="hu-HU" dirty="0"/>
          </a:p>
        </p:txBody>
      </p:sp>
      <p:sp>
        <p:nvSpPr>
          <p:cNvPr id="3" name="Alcím 2"/>
          <p:cNvSpPr>
            <a:spLocks noGrp="1"/>
          </p:cNvSpPr>
          <p:nvPr>
            <p:ph type="subTitle" idx="1"/>
          </p:nvPr>
        </p:nvSpPr>
        <p:spPr/>
        <p:txBody>
          <a:bodyPr/>
          <a:lstStyle/>
          <a:p>
            <a:endParaRPr lang="hu-HU"/>
          </a:p>
        </p:txBody>
      </p:sp>
      <p:pic>
        <p:nvPicPr>
          <p:cNvPr id="4" name="Kép 3" descr="KÃ©ptalÃ¡lat a kÃ¶vetkezÅre: âhelyit veszek helyit eszek mert helyÃ©n az eszemâ"/>
          <p:cNvPicPr/>
          <p:nvPr/>
        </p:nvPicPr>
        <p:blipFill>
          <a:blip r:embed="rId2" cstate="print"/>
          <a:srcRect/>
          <a:stretch>
            <a:fillRect/>
          </a:stretch>
        </p:blipFill>
        <p:spPr bwMode="auto">
          <a:xfrm>
            <a:off x="1125860" y="476672"/>
            <a:ext cx="9936000" cy="5796000"/>
          </a:xfrm>
          <a:prstGeom prst="rect">
            <a:avLst/>
          </a:prstGeom>
          <a:noFill/>
          <a:ln w="9525">
            <a:noFill/>
            <a:miter lim="800000"/>
            <a:headEnd/>
            <a:tailEnd/>
          </a:ln>
        </p:spPr>
      </p:pic>
    </p:spTree>
  </p:cSld>
  <p:clrMapOvr>
    <a:masterClrMapping/>
  </p:clrMapOvr>
  <p:transition spd="med" advClick="0" advTm="35297">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endParaRPr lang="hu-HU" dirty="0"/>
          </a:p>
        </p:txBody>
      </p:sp>
      <p:sp>
        <p:nvSpPr>
          <p:cNvPr id="3" name="Alcím 2"/>
          <p:cNvSpPr>
            <a:spLocks noGrp="1"/>
          </p:cNvSpPr>
          <p:nvPr>
            <p:ph type="subTitle" idx="1"/>
          </p:nvPr>
        </p:nvSpPr>
        <p:spPr/>
        <p:txBody>
          <a:bodyPr/>
          <a:lstStyle/>
          <a:p>
            <a:endParaRPr lang="hu-HU" dirty="0" smtClean="0"/>
          </a:p>
          <a:p>
            <a:endParaRPr lang="hu-HU" dirty="0" smtClean="0"/>
          </a:p>
          <a:p>
            <a:pPr algn="ctr"/>
            <a:r>
              <a:rPr lang="hu-HU" sz="3600" b="1" dirty="0" smtClean="0">
                <a:solidFill>
                  <a:srgbClr val="C00000"/>
                </a:solidFill>
              </a:rPr>
              <a:t>KÖSZÖNÖM  A  FIGYELMET !</a:t>
            </a:r>
            <a:endParaRPr lang="hu-HU" sz="3600" b="1" dirty="0">
              <a:solidFill>
                <a:srgbClr val="C00000"/>
              </a:solidFill>
            </a:endParaRPr>
          </a:p>
        </p:txBody>
      </p:sp>
      <p:pic>
        <p:nvPicPr>
          <p:cNvPr id="4" name="Kép 3" descr="Evolúció 8. rész: Bioetika középszint"/>
          <p:cNvPicPr/>
          <p:nvPr/>
        </p:nvPicPr>
        <p:blipFill>
          <a:blip r:embed="rId3" cstate="print"/>
          <a:srcRect/>
          <a:stretch>
            <a:fillRect/>
          </a:stretch>
        </p:blipFill>
        <p:spPr bwMode="auto">
          <a:xfrm>
            <a:off x="1197868" y="260648"/>
            <a:ext cx="8892000" cy="4284000"/>
          </a:xfrm>
          <a:prstGeom prst="rect">
            <a:avLst/>
          </a:prstGeom>
          <a:noFill/>
          <a:ln w="9525">
            <a:noFill/>
            <a:miter lim="800000"/>
            <a:headEnd/>
            <a:tailEnd/>
          </a:ln>
        </p:spPr>
      </p:pic>
    </p:spTree>
  </p:cSld>
  <p:clrMapOvr>
    <a:masterClrMapping/>
  </p:clrMapOvr>
  <p:transition spd="med" advClick="0" advTm="30359">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sz="2800" b="1" dirty="0" smtClean="0">
                <a:solidFill>
                  <a:srgbClr val="00B050"/>
                </a:solidFill>
              </a:rPr>
              <a:t>KÖRNYEZETI CÉLÁLLAPOT </a:t>
            </a:r>
            <a:r>
              <a:rPr lang="hu-HU" sz="2800" b="1" dirty="0" smtClean="0"/>
              <a:t/>
            </a:r>
            <a:br>
              <a:rPr lang="hu-HU" sz="2800" b="1" dirty="0" smtClean="0"/>
            </a:br>
            <a:r>
              <a:rPr lang="hu-HU" sz="2800" b="1" dirty="0" smtClean="0"/>
              <a:t>és </a:t>
            </a:r>
            <a:br>
              <a:rPr lang="hu-HU" sz="2800" b="1" dirty="0" smtClean="0"/>
            </a:br>
            <a:r>
              <a:rPr lang="hu-HU" sz="2800" b="1" dirty="0" smtClean="0">
                <a:solidFill>
                  <a:srgbClr val="C00000"/>
                </a:solidFill>
              </a:rPr>
              <a:t>TÁRSADALMI DÖNTÉS</a:t>
            </a:r>
            <a:endParaRPr lang="hu-HU" sz="2800" dirty="0">
              <a:solidFill>
                <a:srgbClr val="C00000"/>
              </a:solidFill>
            </a:endParaRPr>
          </a:p>
        </p:txBody>
      </p:sp>
      <p:sp>
        <p:nvSpPr>
          <p:cNvPr id="3" name="Tartalom helye 2"/>
          <p:cNvSpPr>
            <a:spLocks noGrp="1"/>
          </p:cNvSpPr>
          <p:nvPr>
            <p:ph sz="half" idx="1"/>
          </p:nvPr>
        </p:nvSpPr>
        <p:spPr/>
        <p:txBody>
          <a:bodyPr>
            <a:normAutofit/>
          </a:bodyPr>
          <a:lstStyle/>
          <a:p>
            <a:r>
              <a:rPr lang="hu-HU" b="1" dirty="0" smtClean="0"/>
              <a:t>Január elsején indul a kormány új területfejlesztési programja, a Versenyképes Járások .</a:t>
            </a:r>
          </a:p>
          <a:p>
            <a:r>
              <a:rPr lang="hu-HU" b="1" dirty="0" smtClean="0"/>
              <a:t>Az új területfejlesztési politika célja, hogy dinamikát adjon a fejlődő járásoknak, és segítse a szisztematikus fejlődési létrejöttét. A járások számára összesen 65 milliárd forint válik megpályázhatóvá jövő év elejétől.</a:t>
            </a:r>
            <a:endParaRPr lang="hu-HU" dirty="0" smtClean="0"/>
          </a:p>
          <a:p>
            <a:endParaRPr lang="hu-HU" dirty="0"/>
          </a:p>
        </p:txBody>
      </p:sp>
      <p:pic>
        <p:nvPicPr>
          <p:cNvPr id="5" name="Tartalom helye 4" descr="KÃ©ptalÃ¡lat a kÃ¶vetkezÅre: âhelyit veszek helyit eszek mert helyÃ©n az eszemâ"/>
          <p:cNvPicPr>
            <a:picLocks noGrp="1"/>
          </p:cNvPicPr>
          <p:nvPr>
            <p:ph sz="half" idx="2"/>
          </p:nvPr>
        </p:nvPicPr>
        <p:blipFill>
          <a:blip r:embed="rId2" cstate="print"/>
          <a:srcRect/>
          <a:stretch>
            <a:fillRect/>
          </a:stretch>
        </p:blipFill>
        <p:spPr bwMode="auto">
          <a:xfrm>
            <a:off x="6094412" y="1916832"/>
            <a:ext cx="5400000" cy="3456000"/>
          </a:xfrm>
          <a:prstGeom prst="rect">
            <a:avLst/>
          </a:prstGeom>
          <a:noFill/>
          <a:ln w="9525">
            <a:noFill/>
            <a:miter lim="800000"/>
            <a:headEnd/>
            <a:tailEnd/>
          </a:ln>
        </p:spPr>
      </p:pic>
    </p:spTree>
  </p:cSld>
  <p:clrMapOvr>
    <a:masterClrMapping/>
  </p:clrMapOvr>
  <p:transition spd="med" advClick="0" advTm="3539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00B050"/>
                </a:solidFill>
              </a:rPr>
              <a:t>KÖRNYEZETI  CÉLÁLLAPOT</a:t>
            </a:r>
            <a:br>
              <a:rPr lang="hu-HU" b="1" dirty="0" smtClean="0">
                <a:solidFill>
                  <a:srgbClr val="00B050"/>
                </a:solidFill>
              </a:rPr>
            </a:br>
            <a:endParaRPr lang="hu-HU" dirty="0">
              <a:solidFill>
                <a:srgbClr val="00B050"/>
              </a:solidFill>
            </a:endParaRPr>
          </a:p>
        </p:txBody>
      </p:sp>
      <p:pic>
        <p:nvPicPr>
          <p:cNvPr id="5" name="Google Shape;444;p57"/>
          <p:cNvPicPr preferRelativeResize="0">
            <a:picLocks noGrp="1"/>
          </p:cNvPicPr>
          <p:nvPr>
            <p:ph sz="half" idx="2"/>
          </p:nvPr>
        </p:nvPicPr>
        <p:blipFill rotWithShape="1">
          <a:blip r:embed="rId2" cstate="print">
            <a:alphaModFix/>
          </a:blip>
          <a:srcRect l="11494" t="30774" r="10353" b="6428"/>
          <a:stretch/>
        </p:blipFill>
        <p:spPr>
          <a:xfrm>
            <a:off x="6382444" y="1988840"/>
            <a:ext cx="5184000" cy="3564000"/>
          </a:xfrm>
          <a:prstGeom prst="rect">
            <a:avLst/>
          </a:prstGeom>
          <a:noFill/>
          <a:ln>
            <a:noFill/>
          </a:ln>
        </p:spPr>
      </p:pic>
      <p:pic>
        <p:nvPicPr>
          <p:cNvPr id="6" name="Google Shape;399;p49" descr="Képtalálat a következőre: „kárpát medence gazdasága”">
            <a:hlinkClick r:id="rId3"/>
          </p:cNvPr>
          <p:cNvPicPr preferRelativeResize="0">
            <a:picLocks noGrp="1"/>
          </p:cNvPicPr>
          <p:nvPr>
            <p:ph sz="half" idx="1"/>
          </p:nvPr>
        </p:nvPicPr>
        <p:blipFill rotWithShape="1">
          <a:blip r:embed="rId4" cstate="print">
            <a:alphaModFix/>
          </a:blip>
          <a:srcRect/>
          <a:stretch/>
        </p:blipFill>
        <p:spPr>
          <a:xfrm>
            <a:off x="981844" y="1844824"/>
            <a:ext cx="5148000" cy="3996000"/>
          </a:xfrm>
          <a:prstGeom prst="rect">
            <a:avLst/>
          </a:prstGeom>
          <a:noFill/>
          <a:ln>
            <a:noFill/>
          </a:ln>
        </p:spPr>
      </p:pic>
    </p:spTree>
  </p:cSld>
  <p:clrMapOvr>
    <a:masterClrMapping/>
  </p:clrMapOvr>
  <p:transition spd="med" advClick="0" advTm="3523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00B050"/>
                </a:solidFill>
              </a:rPr>
              <a:t>KÖRNYEZETI  CÉLÁLLAPOT</a:t>
            </a:r>
            <a:br>
              <a:rPr lang="hu-HU" b="1" dirty="0" smtClean="0">
                <a:solidFill>
                  <a:srgbClr val="00B050"/>
                </a:solidFill>
              </a:rPr>
            </a:br>
            <a:endParaRPr lang="hu-HU" dirty="0">
              <a:solidFill>
                <a:srgbClr val="00B050"/>
              </a:solidFill>
            </a:endParaRPr>
          </a:p>
        </p:txBody>
      </p:sp>
      <p:pic>
        <p:nvPicPr>
          <p:cNvPr id="5" name="Google Shape;350;p39"/>
          <p:cNvPicPr preferRelativeResize="0">
            <a:picLocks noGrp="1"/>
          </p:cNvPicPr>
          <p:nvPr>
            <p:ph sz="half" idx="1"/>
          </p:nvPr>
        </p:nvPicPr>
        <p:blipFill rotWithShape="1">
          <a:blip r:embed="rId2" cstate="print">
            <a:alphaModFix/>
          </a:blip>
          <a:srcRect l="2524" t="9416" r="4099" b="21211"/>
          <a:stretch/>
        </p:blipFill>
        <p:spPr>
          <a:xfrm>
            <a:off x="837828" y="1700808"/>
            <a:ext cx="5327984" cy="4248000"/>
          </a:xfrm>
          <a:prstGeom prst="rect">
            <a:avLst/>
          </a:prstGeom>
          <a:noFill/>
          <a:ln>
            <a:noFill/>
          </a:ln>
        </p:spPr>
      </p:pic>
      <p:sp>
        <p:nvSpPr>
          <p:cNvPr id="7" name="Tartalom helye 6"/>
          <p:cNvSpPr>
            <a:spLocks noGrp="1"/>
          </p:cNvSpPr>
          <p:nvPr>
            <p:ph sz="half" idx="2"/>
          </p:nvPr>
        </p:nvSpPr>
        <p:spPr/>
        <p:txBody>
          <a:bodyPr/>
          <a:lstStyle/>
          <a:p>
            <a:endParaRPr lang="hu-HU"/>
          </a:p>
        </p:txBody>
      </p:sp>
      <p:pic>
        <p:nvPicPr>
          <p:cNvPr id="8" name="Google Shape;259;p25" descr="http://sysbook.sztaki.hu/dia/Dia83.gif"/>
          <p:cNvPicPr preferRelativeResize="0">
            <a:picLocks/>
          </p:cNvPicPr>
          <p:nvPr/>
        </p:nvPicPr>
        <p:blipFill rotWithShape="1">
          <a:blip r:embed="rId3" cstate="print">
            <a:alphaModFix/>
          </a:blip>
          <a:srcRect/>
          <a:stretch/>
        </p:blipFill>
        <p:spPr>
          <a:xfrm>
            <a:off x="6238428" y="1700808"/>
            <a:ext cx="5040000" cy="4320000"/>
          </a:xfrm>
          <a:prstGeom prst="rect">
            <a:avLst/>
          </a:prstGeom>
          <a:noFill/>
          <a:ln>
            <a:noFill/>
          </a:ln>
        </p:spPr>
      </p:pic>
    </p:spTree>
  </p:cSld>
  <p:clrMapOvr>
    <a:masterClrMapping/>
  </p:clrMapOvr>
  <p:transition spd="med" advClick="0" advTm="3025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b="1" dirty="0" smtClean="0">
                <a:solidFill>
                  <a:srgbClr val="00B050"/>
                </a:solidFill>
              </a:rPr>
              <a:t>KÖRNYEZETI  CÉLÁLLAPOT</a:t>
            </a:r>
            <a:br>
              <a:rPr lang="hu-HU" b="1" dirty="0" smtClean="0">
                <a:solidFill>
                  <a:srgbClr val="00B050"/>
                </a:solidFill>
              </a:rPr>
            </a:br>
            <a:endParaRPr lang="hu-HU" b="1" dirty="0">
              <a:solidFill>
                <a:srgbClr val="00B050"/>
              </a:solidFill>
            </a:endParaRPr>
          </a:p>
        </p:txBody>
      </p:sp>
      <p:sp>
        <p:nvSpPr>
          <p:cNvPr id="3" name="Tartalom helye 2"/>
          <p:cNvSpPr>
            <a:spLocks noGrp="1"/>
          </p:cNvSpPr>
          <p:nvPr>
            <p:ph sz="half" idx="1"/>
          </p:nvPr>
        </p:nvSpPr>
        <p:spPr/>
        <p:txBody>
          <a:bodyPr>
            <a:normAutofit/>
          </a:bodyPr>
          <a:lstStyle/>
          <a:p>
            <a:pPr>
              <a:buFont typeface="Wingdings" pitchFamily="2" charset="2"/>
              <a:buChar char="Ø"/>
            </a:pPr>
            <a:r>
              <a:rPr lang="hu-HU" sz="2900" b="1" dirty="0" smtClean="0"/>
              <a:t>Magyarországon </a:t>
            </a:r>
            <a:r>
              <a:rPr lang="hu-HU" sz="2900" b="1" dirty="0" smtClean="0">
                <a:solidFill>
                  <a:srgbClr val="FF0000"/>
                </a:solidFill>
              </a:rPr>
              <a:t>IS !!! </a:t>
            </a:r>
            <a:r>
              <a:rPr lang="hu-HU" sz="2900" b="1" dirty="0" smtClean="0"/>
              <a:t>a mesterséges felszínek aránya évről évre növekszik, sőt, ezen belül már a szántóterület  is </a:t>
            </a:r>
            <a:r>
              <a:rPr lang="hu-HU" sz="2900" b="1" dirty="0" smtClean="0">
                <a:solidFill>
                  <a:srgbClr val="FF0000"/>
                </a:solidFill>
              </a:rPr>
              <a:t>11,7%-kal kisebb </a:t>
            </a:r>
            <a:r>
              <a:rPr lang="hu-HU" sz="2900" b="1" dirty="0" smtClean="0"/>
              <a:t>volt 2022-ben az 1990. évinél</a:t>
            </a:r>
          </a:p>
          <a:p>
            <a:pPr>
              <a:buNone/>
            </a:pPr>
            <a:endParaRPr lang="hu-HU" dirty="0" smtClean="0"/>
          </a:p>
          <a:p>
            <a:endParaRPr lang="hu-HU" dirty="0"/>
          </a:p>
        </p:txBody>
      </p:sp>
      <p:sp>
        <p:nvSpPr>
          <p:cNvPr id="6" name="Tartalom helye 5"/>
          <p:cNvSpPr>
            <a:spLocks noGrp="1"/>
          </p:cNvSpPr>
          <p:nvPr>
            <p:ph sz="half" idx="2"/>
          </p:nvPr>
        </p:nvSpPr>
        <p:spPr/>
        <p:txBody>
          <a:bodyPr/>
          <a:lstStyle/>
          <a:p>
            <a:endParaRPr lang="hu-HU"/>
          </a:p>
        </p:txBody>
      </p:sp>
      <p:pic>
        <p:nvPicPr>
          <p:cNvPr id="7" name="Kép 6" descr="Bird-Human cooperation system – BIRD – NBS"/>
          <p:cNvPicPr/>
          <p:nvPr/>
        </p:nvPicPr>
        <p:blipFill>
          <a:blip r:embed="rId2" cstate="print"/>
          <a:srcRect/>
          <a:stretch>
            <a:fillRect/>
          </a:stretch>
        </p:blipFill>
        <p:spPr bwMode="auto">
          <a:xfrm>
            <a:off x="6022404" y="1772816"/>
            <a:ext cx="6192000" cy="4068000"/>
          </a:xfrm>
          <a:prstGeom prst="rect">
            <a:avLst/>
          </a:prstGeom>
          <a:noFill/>
          <a:ln w="9525">
            <a:noFill/>
            <a:miter lim="800000"/>
            <a:headEnd/>
            <a:tailEnd/>
          </a:ln>
        </p:spPr>
      </p:pic>
    </p:spTree>
  </p:cSld>
  <p:clrMapOvr>
    <a:masterClrMapping/>
  </p:clrMapOvr>
  <p:transition spd="med" advClick="0" advTm="30187">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b="1" dirty="0" smtClean="0">
                <a:solidFill>
                  <a:srgbClr val="00B050"/>
                </a:solidFill>
              </a:rPr>
              <a:t>KÖRNYEZETI  CÉLÁLLAPOT</a:t>
            </a:r>
            <a:br>
              <a:rPr lang="hu-HU" b="1" dirty="0" smtClean="0">
                <a:solidFill>
                  <a:srgbClr val="00B050"/>
                </a:solidFill>
              </a:rPr>
            </a:br>
            <a:endParaRPr lang="hu-HU" sz="2700" b="1" dirty="0">
              <a:solidFill>
                <a:srgbClr val="00B050"/>
              </a:solidFill>
            </a:endParaRPr>
          </a:p>
        </p:txBody>
      </p:sp>
      <p:sp>
        <p:nvSpPr>
          <p:cNvPr id="4" name="Tartalom helye 3"/>
          <p:cNvSpPr>
            <a:spLocks noGrp="1"/>
          </p:cNvSpPr>
          <p:nvPr>
            <p:ph sz="half" idx="2"/>
          </p:nvPr>
        </p:nvSpPr>
        <p:spPr/>
        <p:txBody>
          <a:bodyPr>
            <a:normAutofit/>
          </a:bodyPr>
          <a:lstStyle/>
          <a:p>
            <a:r>
              <a:rPr lang="hu-HU" b="1" dirty="0" smtClean="0"/>
              <a:t>62/2022. (XII. 9.) OGY határozat </a:t>
            </a:r>
            <a:r>
              <a:rPr lang="hu-HU" dirty="0" smtClean="0"/>
              <a:t> </a:t>
            </a:r>
            <a:r>
              <a:rPr lang="hu-HU" b="1" dirty="0" smtClean="0"/>
              <a:t>a 2026-ig szóló</a:t>
            </a:r>
          </a:p>
          <a:p>
            <a:pPr>
              <a:buNone/>
            </a:pPr>
            <a:r>
              <a:rPr lang="hu-HU" b="1" dirty="0" smtClean="0"/>
              <a:t> 5. Nemzeti Környezetvédelmi programról</a:t>
            </a:r>
            <a:endParaRPr lang="hu-HU" dirty="0" smtClean="0"/>
          </a:p>
          <a:p>
            <a:endParaRPr lang="hu-HU" dirty="0" smtClean="0"/>
          </a:p>
        </p:txBody>
      </p:sp>
      <p:pic>
        <p:nvPicPr>
          <p:cNvPr id="5" name="Tartalom helye 4" descr="kornyezeti Progr tartalom | PDF"/>
          <p:cNvPicPr>
            <a:picLocks noGrp="1"/>
          </p:cNvPicPr>
          <p:nvPr>
            <p:ph sz="half" idx="1"/>
          </p:nvPr>
        </p:nvPicPr>
        <p:blipFill>
          <a:blip r:embed="rId2" cstate="print"/>
          <a:srcRect/>
          <a:stretch>
            <a:fillRect/>
          </a:stretch>
        </p:blipFill>
        <p:spPr bwMode="auto">
          <a:xfrm>
            <a:off x="1773932" y="1556792"/>
            <a:ext cx="4104000" cy="4752000"/>
          </a:xfrm>
          <a:prstGeom prst="rect">
            <a:avLst/>
          </a:prstGeom>
          <a:noFill/>
          <a:ln w="9525">
            <a:noFill/>
            <a:miter lim="800000"/>
            <a:headEnd/>
            <a:tailEnd/>
          </a:ln>
        </p:spPr>
      </p:pic>
    </p:spTree>
  </p:cSld>
  <p:clrMapOvr>
    <a:masterClrMapping/>
  </p:clrMapOvr>
  <p:transition spd="med" advClick="0" advTm="30297">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00B050"/>
                </a:solidFill>
              </a:rPr>
              <a:t>KÖRNYEZETI  CÉLÁLLAPOT</a:t>
            </a:r>
            <a:br>
              <a:rPr lang="hu-HU" b="1" dirty="0" smtClean="0">
                <a:solidFill>
                  <a:srgbClr val="00B050"/>
                </a:solidFill>
              </a:rPr>
            </a:br>
            <a:endParaRPr lang="hu-HU" dirty="0"/>
          </a:p>
        </p:txBody>
      </p:sp>
      <p:sp>
        <p:nvSpPr>
          <p:cNvPr id="4" name="Tartalom helye 3"/>
          <p:cNvSpPr>
            <a:spLocks noGrp="1"/>
          </p:cNvSpPr>
          <p:nvPr>
            <p:ph sz="half" idx="2"/>
          </p:nvPr>
        </p:nvSpPr>
        <p:spPr/>
        <p:txBody>
          <a:bodyPr>
            <a:normAutofit lnSpcReduction="10000"/>
          </a:bodyPr>
          <a:lstStyle/>
          <a:p>
            <a:r>
              <a:rPr lang="hu-HU" b="1" dirty="0" smtClean="0"/>
              <a:t>2023. évi CII. Törvény</a:t>
            </a:r>
            <a:r>
              <a:rPr lang="hu-HU" dirty="0" smtClean="0"/>
              <a:t> </a:t>
            </a:r>
            <a:r>
              <a:rPr lang="hu-HU" b="1" dirty="0" smtClean="0"/>
              <a:t>a területfejlesztésről</a:t>
            </a:r>
            <a:endParaRPr lang="hu-HU" dirty="0" smtClean="0"/>
          </a:p>
          <a:p>
            <a:r>
              <a:rPr lang="hu-HU" b="1" dirty="0" smtClean="0">
                <a:solidFill>
                  <a:srgbClr val="C00000"/>
                </a:solidFill>
              </a:rPr>
              <a:t>2. § A területfejlesztés célja:</a:t>
            </a:r>
          </a:p>
          <a:p>
            <a:pPr>
              <a:buNone/>
            </a:pPr>
            <a:r>
              <a:rPr lang="hu-HU" i="1" dirty="0" smtClean="0">
                <a:solidFill>
                  <a:srgbClr val="C00000"/>
                </a:solidFill>
              </a:rPr>
              <a:t>    az ország versenyképességének növelése, a területi kohézió erősítése, a fenntartható fejlődés biztosítása, a társadalmi, gazdasági és környezeti céloknak megfelelő térszerkezet kialakítása, az optimális területhasználat kereteinek megteremtése</a:t>
            </a:r>
            <a:r>
              <a:rPr lang="hu-HU" dirty="0" smtClean="0"/>
              <a:t>;</a:t>
            </a:r>
          </a:p>
          <a:p>
            <a:endParaRPr lang="hu-HU" dirty="0"/>
          </a:p>
        </p:txBody>
      </p:sp>
      <p:pic>
        <p:nvPicPr>
          <p:cNvPr id="5" name="Tartalom helye 4" descr="Modern területfejlesztés | Revitalizátor ötletpályázat"/>
          <p:cNvPicPr>
            <a:picLocks noGrp="1"/>
          </p:cNvPicPr>
          <p:nvPr>
            <p:ph sz="half" idx="1"/>
          </p:nvPr>
        </p:nvPicPr>
        <p:blipFill>
          <a:blip r:embed="rId2" cstate="print"/>
          <a:srcRect/>
          <a:stretch>
            <a:fillRect/>
          </a:stretch>
        </p:blipFill>
        <p:spPr bwMode="auto">
          <a:xfrm>
            <a:off x="1197868" y="1844824"/>
            <a:ext cx="4968000" cy="3744000"/>
          </a:xfrm>
          <a:prstGeom prst="rect">
            <a:avLst/>
          </a:prstGeom>
          <a:noFill/>
          <a:ln w="9525">
            <a:noFill/>
            <a:miter lim="800000"/>
            <a:headEnd/>
            <a:tailEnd/>
          </a:ln>
        </p:spPr>
      </p:pic>
    </p:spTree>
  </p:cSld>
  <p:clrMapOvr>
    <a:masterClrMapping/>
  </p:clrMapOvr>
  <p:transition spd="med" advClick="0" advTm="30406">
    <p:fade/>
  </p:transition>
  <p:timing>
    <p:tnLst>
      <p:par>
        <p:cTn id="1" dur="indefinite" restart="never" nodeType="tmRoot"/>
      </p:par>
    </p:tnLst>
  </p:timing>
</p:sld>
</file>

<file path=ppt/theme/theme1.xml><?xml version="1.0" encoding="utf-8"?>
<a:theme xmlns:a="http://schemas.openxmlformats.org/drawingml/2006/main" name="ógeunómia ppt csíra(1)">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Fényűz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70_TF02801109_TF02801109.potx" id="{62AB0005-D2E2-46B4-81BD-D158CD6E945C}" vid="{1962E43D-EB8D-436F-B035-984A3B51D821}"/>
    </a:ext>
  </a:extLst>
</a:theme>
</file>

<file path=ppt/theme/theme2.xml><?xml version="1.0" encoding="utf-8"?>
<a:theme xmlns:a="http://schemas.openxmlformats.org/drawingml/2006/main" name="Office-té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éma">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On Hold</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2006/documentManagement/types"/>
    <ds:schemaRef ds:uri="http://purl.org/dc/terms/"/>
    <ds:schemaRef ds:uri="http://purl.org/dc/dcmitype/"/>
    <ds:schemaRef ds:uri="http://purl.org/dc/elements/1.1/"/>
    <ds:schemaRef ds:uri="4873beb7-5857-4685-be1f-d57550cc96cc"/>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ógeunómia ppt csíra(1)</Template>
  <TotalTime>12542</TotalTime>
  <Words>1061</Words>
  <Application>Microsoft Office PowerPoint</Application>
  <PresentationFormat>Egyéni</PresentationFormat>
  <Paragraphs>137</Paragraphs>
  <Slides>34</Slides>
  <Notes>4</Notes>
  <HiddenSlides>0</HiddenSlides>
  <MMClips>0</MMClips>
  <ScaleCrop>false</ScaleCrop>
  <HeadingPairs>
    <vt:vector size="4" baseType="variant">
      <vt:variant>
        <vt:lpstr>Téma</vt:lpstr>
      </vt:variant>
      <vt:variant>
        <vt:i4>1</vt:i4>
      </vt:variant>
      <vt:variant>
        <vt:lpstr>Diacímek</vt:lpstr>
      </vt:variant>
      <vt:variant>
        <vt:i4>34</vt:i4>
      </vt:variant>
    </vt:vector>
  </HeadingPairs>
  <TitlesOfParts>
    <vt:vector size="35" baseType="lpstr">
      <vt:lpstr>ógeunómia ppt csíra(1)</vt:lpstr>
      <vt:lpstr>MAGYAR TERMÉSZETTUDOMÁNYI TÁRSULAT  Tudománytörténeti Szakosztálya  TÉR  ÉS  IDŐ  A  TUDOMÁNYÁGAKBAN  ÉRTÉKMENTÉS és INNOVÁCIÓ  a TUDOMÁNYBAN 2024. november  8. Környezeti és egészségügyi vizsgálatok  a tér és idő relációjában </vt:lpstr>
      <vt:lpstr>  KÖRNYEZETI CÉLÁLLAPOT és  TÁRSADALMI DÖNTÉS </vt:lpstr>
      <vt:lpstr> KÖRNYEZETI  CÉLÁLLAPOT </vt:lpstr>
      <vt:lpstr>KÖRNYEZETI CÉLÁLLAPOT  és  TÁRSADALMI DÖNTÉS</vt:lpstr>
      <vt:lpstr>KÖRNYEZETI  CÉLÁLLAPOT </vt:lpstr>
      <vt:lpstr>KÖRNYEZETI  CÉLÁLLAPOT </vt:lpstr>
      <vt:lpstr>KÖRNYEZETI  CÉLÁLLAPOT </vt:lpstr>
      <vt:lpstr>KÖRNYEZETI  CÉLÁLLAPOT </vt:lpstr>
      <vt:lpstr>KÖRNYEZETI  CÉLÁLLAPOT </vt:lpstr>
      <vt:lpstr>KÖRNYEZETI  CÉLÁLLAPOT </vt:lpstr>
      <vt:lpstr>KÖRNYEZETI  CÉLÁLLAPOT </vt:lpstr>
      <vt:lpstr>„A fenntartható fejlődés a természeti erőforrásokkal való tartós, értékvédő gazdálkodás, amely biztosítja az emberek boldogulását anélkül, hogy a gazdasági fejlődés lerombolná a sokféleséget, a komplexitást és az ökoszisztéma-szolgáltatásokat. Az emberek tisztelik a természetet, természeti értékeinket, a helyi közösségek felismerik a rendelkezésükre álló természeti erőforrásokból adódó lehetőségeiket, energiafelhasználásukat, termelésüket és fogyasztásukat erre alapozzák.” Nemzeti Fenntartható Fejlődési Keretstratégia, 18/2013. (III.28.) OGY határozat</vt:lpstr>
      <vt:lpstr>MI  LEGYEN  A   KÖRNYEZETI  CÉLÁLLAPOT?</vt:lpstr>
      <vt:lpstr>  IDŐBEN VÁLTOZÓ ERŐFORRÁSOK: - Kőbaltához - Mezőgazdasági            termeléshez - Ipari termeléshez - IT technológiához </vt:lpstr>
      <vt:lpstr>Napjaink információtechnológiai robbanása új lehetőségeket nyitott „a természet élő szintézisének logikai megértésében”, ahogyan „a Föld majdnem minden táján a víz, a növényi élet az ember hatása kombinálódik e (természeti) tényezőkkel”- de a környezetvédelmi igények érvényesítésének ma már elfogadottá vált gyakorlatából hiányzik ez a szemlélet. A környezetvédelem elvárásainak jogszabályi megfogalmazása és gyakorlati kielégítése egyaránt csupán az összefüggéseiből kiragadott részterületekre irányul. Ennek szükségszerű következménye a várt eredmények elmaradása, a társadalom és környezete közötti konfliktusokban egyre inkább pillanatnyi gazdasági érdekek –érdekcsoportok– kerekednek felül.</vt:lpstr>
      <vt:lpstr> TÁRSADALMI  DÖNTÉS </vt:lpstr>
      <vt:lpstr> TÁRSADALMI  DÖNTÉS </vt:lpstr>
      <vt:lpstr> TÁRSADALMI  DÖNTÉS </vt:lpstr>
      <vt:lpstr>. Ha  társadalmi döntéseinkben szembe megyünk a természeti rendszerek lehetőségeivel , jövője már nagyon rövidtávon is kétségesnek látszik</vt:lpstr>
      <vt:lpstr>TÁRSADALMI  DÖNTÉS </vt:lpstr>
      <vt:lpstr>TÁRSADALMI  DÖNTÉS </vt:lpstr>
      <vt:lpstr>TÁRSADALMI  DÖNTÉS </vt:lpstr>
      <vt:lpstr>23. dia</vt:lpstr>
      <vt:lpstr>A politikai döntéshozók felelőssége, hogy a társadalom jövőjét meghatározó környezeti feltételek helyett a fogyasztói társadalom fenntarthatatlan elvárásait– mint választói akaratot –érvényesítik !</vt:lpstr>
      <vt:lpstr>TÁRSADALMI   DÖNTÉS </vt:lpstr>
      <vt:lpstr>TÁRSADALMI   DÖNTÉS </vt:lpstr>
      <vt:lpstr>  </vt:lpstr>
      <vt:lpstr>TÁRSADALMI   DÖNTÉS </vt:lpstr>
      <vt:lpstr>TÁRSADALMI   DÖNTÉS </vt:lpstr>
      <vt:lpstr>TÁRSADALMI   DÖNTÉS – KÖRNYEZETI  CÉLÁLLAPOT</vt:lpstr>
      <vt:lpstr>TÁRSADALMI   DÖNTÉS – KÖRNYEZETI  CÉLÁLLAPOT</vt:lpstr>
      <vt:lpstr>TÁRSADALMI   DÖNTÉS </vt:lpstr>
      <vt:lpstr>33. dia</vt:lpstr>
      <vt:lpstr>34.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XIV. KÁRPÁT-MEDENCEI KÖRNYEZETTUDOMÁNYI KONFERENCIA</dc:title>
  <dc:creator>Windows-felhasználó</dc:creator>
  <cp:lastModifiedBy>Lenovo</cp:lastModifiedBy>
  <cp:revision>443</cp:revision>
  <dcterms:created xsi:type="dcterms:W3CDTF">2018-03-30T15:20:35Z</dcterms:created>
  <dcterms:modified xsi:type="dcterms:W3CDTF">2024-11-05T11:50:30Z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